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56"/>
  </p:notesMasterIdLst>
  <p:handoutMasterIdLst>
    <p:handoutMasterId r:id="rId57"/>
  </p:handoutMasterIdLst>
  <p:sldIdLst>
    <p:sldId id="298" r:id="rId2"/>
    <p:sldId id="359" r:id="rId3"/>
    <p:sldId id="285" r:id="rId4"/>
    <p:sldId id="305" r:id="rId5"/>
    <p:sldId id="351" r:id="rId6"/>
    <p:sldId id="311" r:id="rId7"/>
    <p:sldId id="356" r:id="rId8"/>
    <p:sldId id="357" r:id="rId9"/>
    <p:sldId id="335" r:id="rId10"/>
    <p:sldId id="336" r:id="rId11"/>
    <p:sldId id="306" r:id="rId12"/>
    <p:sldId id="307" r:id="rId13"/>
    <p:sldId id="308" r:id="rId14"/>
    <p:sldId id="309" r:id="rId15"/>
    <p:sldId id="316" r:id="rId16"/>
    <p:sldId id="312" r:id="rId17"/>
    <p:sldId id="355" r:id="rId18"/>
    <p:sldId id="313" r:id="rId19"/>
    <p:sldId id="314" r:id="rId20"/>
    <p:sldId id="315" r:id="rId21"/>
    <p:sldId id="310" r:id="rId22"/>
    <p:sldId id="319" r:id="rId23"/>
    <p:sldId id="338" r:id="rId24"/>
    <p:sldId id="317" r:id="rId25"/>
    <p:sldId id="320" r:id="rId26"/>
    <p:sldId id="321" r:id="rId27"/>
    <p:sldId id="354" r:id="rId28"/>
    <p:sldId id="322" r:id="rId29"/>
    <p:sldId id="323" r:id="rId30"/>
    <p:sldId id="324" r:id="rId31"/>
    <p:sldId id="325" r:id="rId32"/>
    <p:sldId id="327" r:id="rId33"/>
    <p:sldId id="358" r:id="rId34"/>
    <p:sldId id="328" r:id="rId35"/>
    <p:sldId id="339" r:id="rId36"/>
    <p:sldId id="329" r:id="rId37"/>
    <p:sldId id="353" r:id="rId38"/>
    <p:sldId id="340" r:id="rId39"/>
    <p:sldId id="331" r:id="rId40"/>
    <p:sldId id="332" r:id="rId41"/>
    <p:sldId id="334" r:id="rId42"/>
    <p:sldId id="361" r:id="rId43"/>
    <p:sldId id="360" r:id="rId44"/>
    <p:sldId id="341" r:id="rId45"/>
    <p:sldId id="342" r:id="rId46"/>
    <p:sldId id="343" r:id="rId47"/>
    <p:sldId id="344" r:id="rId48"/>
    <p:sldId id="352" r:id="rId49"/>
    <p:sldId id="345" r:id="rId50"/>
    <p:sldId id="347" r:id="rId51"/>
    <p:sldId id="346" r:id="rId52"/>
    <p:sldId id="348" r:id="rId53"/>
    <p:sldId id="349" r:id="rId54"/>
    <p:sldId id="302"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0"/>
    <p:restoredTop sz="80585" autoAdjust="0"/>
  </p:normalViewPr>
  <p:slideViewPr>
    <p:cSldViewPr snapToGrid="0" snapToObjects="1">
      <p:cViewPr varScale="1">
        <p:scale>
          <a:sx n="92" d="100"/>
          <a:sy n="92" d="100"/>
        </p:scale>
        <p:origin x="1362"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22.01.2024</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22.01.2024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Üniversite 1. sınıftan beri</a:t>
            </a:r>
          </a:p>
        </p:txBody>
      </p:sp>
      <p:sp>
        <p:nvSpPr>
          <p:cNvPr id="4" name="Slayt Numarası Yer Tutucusu 3"/>
          <p:cNvSpPr>
            <a:spLocks noGrp="1"/>
          </p:cNvSpPr>
          <p:nvPr>
            <p:ph type="sldNum" sz="quarter" idx="5"/>
          </p:nvPr>
        </p:nvSpPr>
        <p:spPr/>
        <p:txBody>
          <a:bodyPr/>
          <a:lstStyle/>
          <a:p>
            <a:fld id="{749A691B-61CC-4BE4-AE7E-A966C5B1D842}" type="slidenum">
              <a:rPr lang="tr-TR" smtClean="0"/>
              <a:t>2</a:t>
            </a:fld>
            <a:endParaRPr lang="tr-TR"/>
          </a:p>
        </p:txBody>
      </p:sp>
    </p:spTree>
    <p:extLst>
      <p:ext uri="{BB962C8B-B14F-4D97-AF65-F5344CB8AC3E}">
        <p14:creationId xmlns:p14="http://schemas.microsoft.com/office/powerpoint/2010/main" val="4152550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https://dergipark.org.tr/tr/download/article-file/738321</a:t>
            </a:r>
          </a:p>
          <a:p>
            <a:r>
              <a:rPr lang="tr-TR" dirty="0"/>
              <a:t>416-422</a:t>
            </a:r>
          </a:p>
        </p:txBody>
      </p:sp>
      <p:sp>
        <p:nvSpPr>
          <p:cNvPr id="4" name="Slayt Numarası Yer Tutucusu 3"/>
          <p:cNvSpPr>
            <a:spLocks noGrp="1"/>
          </p:cNvSpPr>
          <p:nvPr>
            <p:ph type="sldNum" sz="quarter" idx="5"/>
          </p:nvPr>
        </p:nvSpPr>
        <p:spPr/>
        <p:txBody>
          <a:bodyPr/>
          <a:lstStyle/>
          <a:p>
            <a:fld id="{749A691B-61CC-4BE4-AE7E-A966C5B1D842}" type="slidenum">
              <a:rPr lang="tr-TR" smtClean="0"/>
              <a:t>16</a:t>
            </a:fld>
            <a:endParaRPr lang="tr-TR"/>
          </a:p>
        </p:txBody>
      </p:sp>
    </p:spTree>
    <p:extLst>
      <p:ext uri="{BB962C8B-B14F-4D97-AF65-F5344CB8AC3E}">
        <p14:creationId xmlns:p14="http://schemas.microsoft.com/office/powerpoint/2010/main" val="39349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https://dergipark.org.tr/tr/download/article-file/738321</a:t>
            </a:r>
          </a:p>
          <a:p>
            <a:r>
              <a:rPr lang="tr-TR" dirty="0"/>
              <a:t>416-422</a:t>
            </a:r>
          </a:p>
        </p:txBody>
      </p:sp>
      <p:sp>
        <p:nvSpPr>
          <p:cNvPr id="4" name="Slayt Numarası Yer Tutucusu 3"/>
          <p:cNvSpPr>
            <a:spLocks noGrp="1"/>
          </p:cNvSpPr>
          <p:nvPr>
            <p:ph type="sldNum" sz="quarter" idx="5"/>
          </p:nvPr>
        </p:nvSpPr>
        <p:spPr/>
        <p:txBody>
          <a:bodyPr/>
          <a:lstStyle/>
          <a:p>
            <a:fld id="{749A691B-61CC-4BE4-AE7E-A966C5B1D842}" type="slidenum">
              <a:rPr lang="tr-TR" smtClean="0"/>
              <a:t>17</a:t>
            </a:fld>
            <a:endParaRPr lang="tr-TR"/>
          </a:p>
        </p:txBody>
      </p:sp>
    </p:spTree>
    <p:extLst>
      <p:ext uri="{BB962C8B-B14F-4D97-AF65-F5344CB8AC3E}">
        <p14:creationId xmlns:p14="http://schemas.microsoft.com/office/powerpoint/2010/main" val="2351949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R-CNN ve diğerleri gibi İki aşamalı algılama algoritmaları, algılama problemini iki aşamaya böler, önce aday bölgeler oluşturur (</a:t>
            </a:r>
            <a:r>
              <a:rPr lang="tr-TR" dirty="0" err="1"/>
              <a:t>Regional</a:t>
            </a:r>
            <a:r>
              <a:rPr lang="tr-TR" dirty="0"/>
              <a:t> </a:t>
            </a:r>
            <a:r>
              <a:rPr lang="tr-TR" dirty="0" err="1"/>
              <a:t>Proposal</a:t>
            </a:r>
            <a:r>
              <a:rPr lang="tr-TR" dirty="0"/>
              <a:t>) ve ardından aday bölgeleri sınıflandırır. YOLO ise bölge önerme aşaması gerektirmeyen ve doğrudan nesnenin kategori olasılığını ve konum koordinat değerini üreten tek aşamalı algılama algoritmasıdır</a:t>
            </a:r>
          </a:p>
        </p:txBody>
      </p:sp>
      <p:sp>
        <p:nvSpPr>
          <p:cNvPr id="4" name="Slayt Numarası Yer Tutucusu 3"/>
          <p:cNvSpPr>
            <a:spLocks noGrp="1"/>
          </p:cNvSpPr>
          <p:nvPr>
            <p:ph type="sldNum" sz="quarter" idx="5"/>
          </p:nvPr>
        </p:nvSpPr>
        <p:spPr/>
        <p:txBody>
          <a:bodyPr/>
          <a:lstStyle/>
          <a:p>
            <a:fld id="{749A691B-61CC-4BE4-AE7E-A966C5B1D842}" type="slidenum">
              <a:rPr lang="tr-TR" smtClean="0"/>
              <a:t>22</a:t>
            </a:fld>
            <a:endParaRPr lang="tr-TR"/>
          </a:p>
        </p:txBody>
      </p:sp>
    </p:spTree>
    <p:extLst>
      <p:ext uri="{BB962C8B-B14F-4D97-AF65-F5344CB8AC3E}">
        <p14:creationId xmlns:p14="http://schemas.microsoft.com/office/powerpoint/2010/main" val="33473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49A691B-61CC-4BE4-AE7E-A966C5B1D842}" type="slidenum">
              <a:rPr lang="tr-TR" smtClean="0"/>
              <a:t>25</a:t>
            </a:fld>
            <a:endParaRPr lang="tr-TR"/>
          </a:p>
        </p:txBody>
      </p:sp>
    </p:spTree>
    <p:extLst>
      <p:ext uri="{BB962C8B-B14F-4D97-AF65-F5344CB8AC3E}">
        <p14:creationId xmlns:p14="http://schemas.microsoft.com/office/powerpoint/2010/main" val="177831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dirty="0">
                <a:effectLst/>
                <a:latin typeface="Calibri" panose="020F0502020204030204" pitchFamily="34" charset="0"/>
                <a:ea typeface="Calibri" panose="020F0502020204030204" pitchFamily="34" charset="0"/>
              </a:rPr>
              <a:t>Birkaç hücre aynı nesnenin merkezinin kendisinde bulunduğunu söyleyebilir, dolayısıyla fazladan sınırlayıcı kutu oluşabilir. Sınırlayıcı kutuların tahmini yapıldıktan sonra en doğruya yakın sınırlayıcı kutunun seçilimi için </a:t>
            </a:r>
            <a:r>
              <a:rPr lang="tr-TR" sz="1800" dirty="0" err="1">
                <a:effectLst/>
                <a:latin typeface="Calibri" panose="020F0502020204030204" pitchFamily="34" charset="0"/>
                <a:ea typeface="Calibri" panose="020F0502020204030204" pitchFamily="34" charset="0"/>
              </a:rPr>
              <a:t>IoU</a:t>
            </a:r>
            <a:r>
              <a:rPr lang="tr-TR" sz="1800" dirty="0">
                <a:effectLst/>
                <a:latin typeface="Calibri" panose="020F0502020204030204" pitchFamily="34" charset="0"/>
                <a:ea typeface="Calibri" panose="020F0502020204030204" pitchFamily="34" charset="0"/>
              </a:rPr>
              <a:t>(</a:t>
            </a:r>
            <a:r>
              <a:rPr lang="tr-TR" sz="1800" dirty="0" err="1">
                <a:effectLst/>
                <a:latin typeface="Calibri" panose="020F0502020204030204" pitchFamily="34" charset="0"/>
                <a:ea typeface="Calibri" panose="020F0502020204030204" pitchFamily="34" charset="0"/>
              </a:rPr>
              <a:t>Intersection</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Over</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Union</a:t>
            </a:r>
            <a:r>
              <a:rPr lang="tr-TR" sz="1800" dirty="0">
                <a:effectLst/>
                <a:latin typeface="Calibri" panose="020F0502020204030204" pitchFamily="34" charset="0"/>
                <a:ea typeface="Calibri" panose="020F0502020204030204" pitchFamily="34" charset="0"/>
              </a:rPr>
              <a:t>) değeri ölçülür. </a:t>
            </a:r>
            <a:r>
              <a:rPr lang="tr-TR" sz="1800" dirty="0" err="1">
                <a:effectLst/>
                <a:latin typeface="Calibri" panose="020F0502020204030204" pitchFamily="34" charset="0"/>
                <a:ea typeface="Calibri" panose="020F0502020204030204" pitchFamily="34" charset="0"/>
              </a:rPr>
              <a:t>IoU</a:t>
            </a:r>
            <a:r>
              <a:rPr lang="tr-TR" sz="1800" dirty="0">
                <a:effectLst/>
                <a:latin typeface="Calibri" panose="020F0502020204030204" pitchFamily="34" charset="0"/>
                <a:ea typeface="Calibri" panose="020F0502020204030204" pitchFamily="34" charset="0"/>
              </a:rPr>
              <a:t>, nesnenin bulunup bulunmadığına belli bir eşiğe göre karar vermeyi sağlar. nesnenin kesin referans kutusu (</a:t>
            </a:r>
            <a:r>
              <a:rPr lang="tr-TR" sz="1800" dirty="0" err="1">
                <a:effectLst/>
                <a:latin typeface="Calibri" panose="020F0502020204030204" pitchFamily="34" charset="0"/>
                <a:ea typeface="Calibri" panose="020F0502020204030204" pitchFamily="34" charset="0"/>
              </a:rPr>
              <a:t>ground</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truth</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box</a:t>
            </a:r>
            <a:r>
              <a:rPr lang="tr-TR" sz="1800" dirty="0">
                <a:effectLst/>
                <a:latin typeface="Calibri" panose="020F0502020204030204" pitchFamily="34" charset="0"/>
                <a:ea typeface="Calibri" panose="020F0502020204030204" pitchFamily="34" charset="0"/>
              </a:rPr>
              <a:t>) ve tahmin edilen sınırlayıcı kutusunun (</a:t>
            </a:r>
            <a:r>
              <a:rPr lang="tr-TR" sz="1800" dirty="0" err="1">
                <a:effectLst/>
                <a:latin typeface="Calibri" panose="020F0502020204030204" pitchFamily="34" charset="0"/>
                <a:ea typeface="Calibri" panose="020F0502020204030204" pitchFamily="34" charset="0"/>
              </a:rPr>
              <a:t>predicted</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bounding</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box</a:t>
            </a:r>
            <a:r>
              <a:rPr lang="tr-TR" sz="1800" dirty="0">
                <a:effectLst/>
                <a:latin typeface="Calibri" panose="020F0502020204030204" pitchFamily="34" charset="0"/>
                <a:ea typeface="Calibri" panose="020F0502020204030204" pitchFamily="34" charset="0"/>
              </a:rPr>
              <a:t>) birleşim alanlarındaki piksel sayısı ve kesişim alanlarındaki piksel sayısının bölünmesiyle bulunur. </a:t>
            </a:r>
          </a:p>
          <a:p>
            <a:endParaRPr lang="tr-TR" sz="1800" dirty="0">
              <a:effectLst/>
              <a:latin typeface="Calibri" panose="020F0502020204030204" pitchFamily="34" charset="0"/>
            </a:endParaRPr>
          </a:p>
          <a:p>
            <a:pPr marL="0" marR="0" lvl="0" indent="0" algn="l" defTabSz="610088" rtl="0" eaLnBrk="1" fontAlgn="auto" latinLnBrk="0" hangingPunct="1">
              <a:lnSpc>
                <a:spcPct val="100000"/>
              </a:lnSpc>
              <a:spcBef>
                <a:spcPts val="0"/>
              </a:spcBef>
              <a:spcAft>
                <a:spcPts val="0"/>
              </a:spcAft>
              <a:buClrTx/>
              <a:buSzTx/>
              <a:buFontTx/>
              <a:buNone/>
              <a:tabLst/>
              <a:defRPr/>
            </a:pPr>
            <a:r>
              <a:rPr lang="tr-TR" sz="1800" dirty="0">
                <a:effectLst/>
                <a:latin typeface="Calibri" panose="020F0502020204030204" pitchFamily="34" charset="0"/>
                <a:ea typeface="Calibri" panose="020F0502020204030204" pitchFamily="34" charset="0"/>
              </a:rPr>
              <a:t>Çıkan sonuç, eşiği geçmesi durumunda nesnenin bulunduğu anlamına gelir (</a:t>
            </a:r>
            <a:r>
              <a:rPr lang="tr-TR" sz="1800" dirty="0" err="1">
                <a:effectLst/>
                <a:latin typeface="Calibri" panose="020F0502020204030204" pitchFamily="34" charset="0"/>
                <a:ea typeface="Calibri" panose="020F0502020204030204" pitchFamily="34" charset="0"/>
              </a:rPr>
              <a:t>Hanbay</a:t>
            </a:r>
            <a:r>
              <a:rPr lang="tr-TR" sz="1800" dirty="0">
                <a:effectLst/>
                <a:latin typeface="Calibri" panose="020F0502020204030204" pitchFamily="34" charset="0"/>
                <a:ea typeface="Calibri" panose="020F0502020204030204" pitchFamily="34" charset="0"/>
              </a:rPr>
              <a:t> &amp; Üzen, 2017). Eşiğin geçilmemesi durumunda da modelin nesne olmadığını öngörmelidir. </a:t>
            </a:r>
            <a:r>
              <a:rPr lang="tr-TR" sz="1800" dirty="0">
                <a:effectLst/>
                <a:latin typeface="Calibri" panose="020F0502020204030204" pitchFamily="34" charset="0"/>
                <a:ea typeface="MS Mincho" panose="02020609040205080304" pitchFamily="49" charset="-128"/>
              </a:rPr>
              <a:t>Şekil 44</a:t>
            </a:r>
            <a:r>
              <a:rPr lang="tr-TR" sz="1800" dirty="0">
                <a:effectLst/>
                <a:latin typeface="Calibri" panose="020F0502020204030204" pitchFamily="34" charset="0"/>
                <a:ea typeface="Calibri" panose="020F0502020204030204" pitchFamily="34" charset="0"/>
              </a:rPr>
              <a:t>’te tahmin edilen ve gerçekte olan kesin referans sınırlayıcı kutusu örneği gösterilmiştir.</a:t>
            </a:r>
            <a:endParaRPr lang="tr-TR" sz="1800" dirty="0">
              <a:effectLst/>
              <a:latin typeface="Calibri" panose="020F0502020204030204" pitchFamily="34" charset="0"/>
              <a:ea typeface="MS Mincho" panose="02020609040205080304" pitchFamily="49" charset="-128"/>
            </a:endParaRPr>
          </a:p>
          <a:p>
            <a:endParaRPr lang="tr-TR" sz="1800" dirty="0">
              <a:effectLst/>
              <a:latin typeface="Calibri" panose="020F0502020204030204" pitchFamily="34" charset="0"/>
            </a:endParaRPr>
          </a:p>
          <a:p>
            <a:pPr marL="0" marR="0" lvl="0" indent="0" algn="l" defTabSz="610088" rtl="0" eaLnBrk="1" fontAlgn="auto" latinLnBrk="0" hangingPunct="1">
              <a:lnSpc>
                <a:spcPct val="100000"/>
              </a:lnSpc>
              <a:spcBef>
                <a:spcPts val="0"/>
              </a:spcBef>
              <a:spcAft>
                <a:spcPts val="0"/>
              </a:spcAft>
              <a:buClrTx/>
              <a:buSzTx/>
              <a:buFontTx/>
              <a:buNone/>
              <a:tabLst/>
              <a:defRPr/>
            </a:pPr>
            <a:r>
              <a:rPr lang="tr-TR" sz="1800" dirty="0">
                <a:effectLst/>
                <a:latin typeface="Calibri" panose="020F0502020204030204" pitchFamily="34" charset="0"/>
                <a:ea typeface="MS Mincho" panose="02020609040205080304" pitchFamily="49" charset="-128"/>
              </a:rPr>
              <a:t>Şekil 45</a:t>
            </a:r>
            <a:r>
              <a:rPr lang="tr-TR" sz="1800" dirty="0">
                <a:effectLst/>
                <a:latin typeface="Calibri" panose="020F0502020204030204" pitchFamily="34" charset="0"/>
                <a:ea typeface="Calibri" panose="020F0502020204030204" pitchFamily="34" charset="0"/>
              </a:rPr>
              <a:t>’te gösterilen maksimum olmayan bastırma (</a:t>
            </a:r>
            <a:r>
              <a:rPr lang="tr-TR" sz="1800" dirty="0" err="1">
                <a:effectLst/>
                <a:latin typeface="Calibri" panose="020F0502020204030204" pitchFamily="34" charset="0"/>
                <a:ea typeface="Calibri" panose="020F0502020204030204" pitchFamily="34" charset="0"/>
              </a:rPr>
              <a:t>non-maximal</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suppression</a:t>
            </a:r>
            <a:r>
              <a:rPr lang="tr-TR" sz="1800" dirty="0">
                <a:effectLst/>
                <a:latin typeface="Calibri" panose="020F0502020204030204" pitchFamily="34" charset="0"/>
                <a:ea typeface="Calibri" panose="020F0502020204030204" pitchFamily="34" charset="0"/>
              </a:rPr>
              <a:t>) tekniği ile düşük güven puanına sahip sınırlayıcı kutular susturulur. İlgili teknik yine tek aşamalı SSD modellerinde de kullanılmaktadır.</a:t>
            </a:r>
            <a:endParaRPr lang="tr-TR" sz="1800" dirty="0">
              <a:effectLst/>
              <a:latin typeface="Calibri" panose="020F0502020204030204" pitchFamily="34" charset="0"/>
              <a:ea typeface="MS Mincho" panose="02020609040205080304" pitchFamily="49" charset="-128"/>
            </a:endParaRPr>
          </a:p>
          <a:p>
            <a:endParaRPr lang="tr-TR" dirty="0"/>
          </a:p>
        </p:txBody>
      </p:sp>
      <p:sp>
        <p:nvSpPr>
          <p:cNvPr id="4" name="Slayt Numarası Yer Tutucusu 3"/>
          <p:cNvSpPr>
            <a:spLocks noGrp="1"/>
          </p:cNvSpPr>
          <p:nvPr>
            <p:ph type="sldNum" sz="quarter" idx="5"/>
          </p:nvPr>
        </p:nvSpPr>
        <p:spPr/>
        <p:txBody>
          <a:bodyPr/>
          <a:lstStyle/>
          <a:p>
            <a:fld id="{749A691B-61CC-4BE4-AE7E-A966C5B1D842}" type="slidenum">
              <a:rPr lang="tr-TR" smtClean="0"/>
              <a:t>27</a:t>
            </a:fld>
            <a:endParaRPr lang="tr-TR"/>
          </a:p>
        </p:txBody>
      </p:sp>
    </p:spTree>
    <p:extLst>
      <p:ext uri="{BB962C8B-B14F-4D97-AF65-F5344CB8AC3E}">
        <p14:creationId xmlns:p14="http://schemas.microsoft.com/office/powerpoint/2010/main" val="2136796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b="1" dirty="0">
              <a:highlight>
                <a:srgbClr val="FF0000"/>
              </a:highlight>
            </a:endParaRPr>
          </a:p>
          <a:p>
            <a:r>
              <a:rPr lang="tr-TR" b="1" dirty="0" err="1">
                <a:highlight>
                  <a:srgbClr val="FF0000"/>
                </a:highlight>
              </a:rPr>
              <a:t>Backbone</a:t>
            </a:r>
            <a:r>
              <a:rPr lang="tr-TR" b="1" dirty="0">
                <a:highlight>
                  <a:srgbClr val="FF0000"/>
                </a:highlight>
              </a:rPr>
              <a:t> : </a:t>
            </a:r>
            <a:r>
              <a:rPr lang="tr-TR" sz="1800" dirty="0">
                <a:effectLst/>
                <a:latin typeface="Calibri" panose="020F0502020204030204" pitchFamily="34" charset="0"/>
                <a:ea typeface="Calibri" panose="020F0502020204030204" pitchFamily="34" charset="0"/>
              </a:rPr>
              <a:t>Görsel verinin ilk girdiği bölüm olmakla beraber özellik haritalarının çıkarımının (</a:t>
            </a:r>
            <a:r>
              <a:rPr lang="tr-TR" sz="1800" dirty="0" err="1">
                <a:effectLst/>
                <a:latin typeface="Calibri" panose="020F0502020204030204" pitchFamily="34" charset="0"/>
                <a:ea typeface="Calibri" panose="020F0502020204030204" pitchFamily="34" charset="0"/>
              </a:rPr>
              <a:t>feature</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formation</a:t>
            </a:r>
            <a:r>
              <a:rPr lang="tr-TR" sz="1800" dirty="0">
                <a:effectLst/>
                <a:latin typeface="Calibri" panose="020F0502020204030204" pitchFamily="34" charset="0"/>
                <a:ea typeface="Calibri" panose="020F0502020204030204" pitchFamily="34" charset="0"/>
              </a:rPr>
              <a:t>) uygulandığı kısımdır.</a:t>
            </a:r>
          </a:p>
          <a:p>
            <a:r>
              <a:rPr lang="tr-TR" sz="1800" b="1" dirty="0" err="1">
                <a:effectLst/>
                <a:highlight>
                  <a:srgbClr val="FF0000"/>
                </a:highlight>
                <a:latin typeface="Calibri" panose="020F0502020204030204" pitchFamily="34" charset="0"/>
              </a:rPr>
              <a:t>Neck</a:t>
            </a:r>
            <a:r>
              <a:rPr lang="tr-TR" sz="1800" b="1" dirty="0">
                <a:effectLst/>
                <a:highlight>
                  <a:srgbClr val="FF0000"/>
                </a:highlight>
                <a:latin typeface="Calibri" panose="020F0502020204030204" pitchFamily="34" charset="0"/>
              </a:rPr>
              <a:t> : </a:t>
            </a:r>
            <a:r>
              <a:rPr lang="tr-TR" sz="1800" dirty="0" err="1">
                <a:effectLst/>
                <a:latin typeface="Calibri" panose="020F0502020204030204" pitchFamily="34" charset="0"/>
                <a:ea typeface="Calibri" panose="020F0502020204030204" pitchFamily="34" charset="0"/>
              </a:rPr>
              <a:t>Backbone’da</a:t>
            </a:r>
            <a:r>
              <a:rPr lang="tr-TR" sz="1800" dirty="0">
                <a:effectLst/>
                <a:latin typeface="Calibri" panose="020F0502020204030204" pitchFamily="34" charset="0"/>
                <a:ea typeface="Calibri" panose="020F0502020204030204" pitchFamily="34" charset="0"/>
              </a:rPr>
              <a:t> elde edilen özellikler </a:t>
            </a:r>
            <a:r>
              <a:rPr lang="tr-TR" sz="1800" dirty="0" err="1">
                <a:effectLst/>
                <a:latin typeface="Calibri" panose="020F0502020204030204" pitchFamily="34" charset="0"/>
                <a:ea typeface="Calibri" panose="020F0502020204030204" pitchFamily="34" charset="0"/>
              </a:rPr>
              <a:t>Neck</a:t>
            </a:r>
            <a:r>
              <a:rPr lang="tr-TR" sz="1800" dirty="0">
                <a:effectLst/>
                <a:latin typeface="Calibri" panose="020F0502020204030204" pitchFamily="34" charset="0"/>
                <a:ea typeface="Calibri" panose="020F0502020204030204" pitchFamily="34" charset="0"/>
              </a:rPr>
              <a:t> kısmında toplanır (</a:t>
            </a:r>
            <a:r>
              <a:rPr lang="tr-TR" sz="1800" dirty="0" err="1">
                <a:effectLst/>
                <a:latin typeface="Calibri" panose="020F0502020204030204" pitchFamily="34" charset="0"/>
                <a:ea typeface="Calibri" panose="020F0502020204030204" pitchFamily="34" charset="0"/>
              </a:rPr>
              <a:t>feature</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aggregation</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Head</a:t>
            </a:r>
            <a:r>
              <a:rPr lang="tr-TR" sz="1800" dirty="0">
                <a:effectLst/>
                <a:latin typeface="Calibri" panose="020F0502020204030204" pitchFamily="34" charset="0"/>
                <a:ea typeface="Calibri" panose="020F0502020204030204" pitchFamily="34" charset="0"/>
              </a:rPr>
              <a:t> alanına girecek bilgiyi hiyerarşik bir yapıyla zenginleştirir.</a:t>
            </a:r>
            <a:endParaRPr lang="tr-TR" sz="1800" b="1" dirty="0">
              <a:effectLst/>
              <a:highlight>
                <a:srgbClr val="FF0000"/>
              </a:highlight>
              <a:latin typeface="Calibri" panose="020F0502020204030204" pitchFamily="34" charset="0"/>
            </a:endParaRPr>
          </a:p>
          <a:p>
            <a:r>
              <a:rPr lang="tr-TR" b="1" dirty="0" err="1">
                <a:highlight>
                  <a:srgbClr val="FF0000"/>
                </a:highlight>
              </a:rPr>
              <a:t>Head</a:t>
            </a:r>
            <a:r>
              <a:rPr lang="tr-TR" b="1" dirty="0">
                <a:highlight>
                  <a:srgbClr val="FF0000"/>
                </a:highlight>
              </a:rPr>
              <a:t> : </a:t>
            </a:r>
            <a:r>
              <a:rPr lang="tr-TR" b="0" dirty="0">
                <a:highlight>
                  <a:srgbClr val="FF0000"/>
                </a:highlight>
              </a:rPr>
              <a:t>tahmin yapar</a:t>
            </a:r>
          </a:p>
        </p:txBody>
      </p:sp>
      <p:sp>
        <p:nvSpPr>
          <p:cNvPr id="4" name="Slayt Numarası Yer Tutucusu 3"/>
          <p:cNvSpPr>
            <a:spLocks noGrp="1"/>
          </p:cNvSpPr>
          <p:nvPr>
            <p:ph type="sldNum" sz="quarter" idx="5"/>
          </p:nvPr>
        </p:nvSpPr>
        <p:spPr/>
        <p:txBody>
          <a:bodyPr/>
          <a:lstStyle/>
          <a:p>
            <a:fld id="{749A691B-61CC-4BE4-AE7E-A966C5B1D842}" type="slidenum">
              <a:rPr lang="tr-TR" smtClean="0"/>
              <a:t>28</a:t>
            </a:fld>
            <a:endParaRPr lang="tr-TR"/>
          </a:p>
        </p:txBody>
      </p:sp>
    </p:spTree>
    <p:extLst>
      <p:ext uri="{BB962C8B-B14F-4D97-AF65-F5344CB8AC3E}">
        <p14:creationId xmlns:p14="http://schemas.microsoft.com/office/powerpoint/2010/main" val="297098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TP (Gerçek Pozitif):</a:t>
            </a:r>
            <a:r>
              <a:rPr lang="tr-TR" sz="1800" dirty="0">
                <a:effectLst/>
                <a:latin typeface="Calibri" panose="020F0502020204030204" pitchFamily="34" charset="0"/>
                <a:ea typeface="Calibri" panose="020F0502020204030204" pitchFamily="34" charset="0"/>
              </a:rPr>
              <a:t> Gerçekte pozitif durumların başarıyla pozitif olarak tahmin edilmesi,</a:t>
            </a:r>
            <a:endParaRPr lang="tr-TR" sz="1800" dirty="0">
              <a:effectLst/>
              <a:latin typeface="Calibri" panose="020F0502020204030204" pitchFamily="34" charset="0"/>
              <a:ea typeface="MS Mincho" panose="02020609040205080304" pitchFamily="49" charset="-128"/>
            </a:endParaRPr>
          </a:p>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TN (Gerçek Negatif):</a:t>
            </a:r>
            <a:r>
              <a:rPr lang="tr-TR" sz="1800" dirty="0">
                <a:effectLst/>
                <a:latin typeface="Calibri" panose="020F0502020204030204" pitchFamily="34" charset="0"/>
                <a:ea typeface="Calibri" panose="020F0502020204030204" pitchFamily="34" charset="0"/>
              </a:rPr>
              <a:t> Gerçekte negatif durumların başarıyla negatif olarak tahmin edilmesi,</a:t>
            </a:r>
            <a:endParaRPr lang="tr-TR" sz="1800" dirty="0">
              <a:effectLst/>
              <a:latin typeface="Calibri" panose="020F0502020204030204" pitchFamily="34" charset="0"/>
              <a:ea typeface="MS Mincho" panose="02020609040205080304" pitchFamily="49" charset="-128"/>
            </a:endParaRPr>
          </a:p>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FP (Yanlış Pozitif):</a:t>
            </a:r>
            <a:r>
              <a:rPr lang="tr-TR" sz="1800" dirty="0">
                <a:effectLst/>
                <a:latin typeface="Calibri" panose="020F0502020204030204" pitchFamily="34" charset="0"/>
                <a:ea typeface="Calibri" panose="020F0502020204030204" pitchFamily="34" charset="0"/>
              </a:rPr>
              <a:t> Gerçekte negatif durumların yanlışlıkla pozitif olarak tahmin edilmesi,</a:t>
            </a:r>
            <a:endParaRPr lang="tr-TR" sz="1800" dirty="0">
              <a:effectLst/>
              <a:latin typeface="Calibri" panose="020F0502020204030204" pitchFamily="34" charset="0"/>
              <a:ea typeface="MS Mincho" panose="02020609040205080304" pitchFamily="49" charset="-128"/>
            </a:endParaRPr>
          </a:p>
          <a:p>
            <a:r>
              <a:rPr lang="tr-TR" sz="1800" b="1" dirty="0">
                <a:effectLst/>
                <a:latin typeface="Calibri" panose="020F0502020204030204" pitchFamily="34" charset="0"/>
                <a:ea typeface="Calibri" panose="020F0502020204030204" pitchFamily="34" charset="0"/>
              </a:rPr>
              <a:t>FN (Yanlış Negatif):</a:t>
            </a:r>
            <a:r>
              <a:rPr lang="tr-TR" sz="1800" dirty="0">
                <a:effectLst/>
                <a:latin typeface="Calibri" panose="020F0502020204030204" pitchFamily="34" charset="0"/>
                <a:ea typeface="Calibri" panose="020F0502020204030204" pitchFamily="34" charset="0"/>
              </a:rPr>
              <a:t> Gerçekte pozitif durumların yanlışlıkla negatif olarak tahmin edilmesidir.</a:t>
            </a:r>
            <a:endParaRPr lang="tr-TR" dirty="0"/>
          </a:p>
        </p:txBody>
      </p:sp>
      <p:sp>
        <p:nvSpPr>
          <p:cNvPr id="4" name="Slayt Numarası Yer Tutucusu 3"/>
          <p:cNvSpPr>
            <a:spLocks noGrp="1"/>
          </p:cNvSpPr>
          <p:nvPr>
            <p:ph type="sldNum" sz="quarter" idx="5"/>
          </p:nvPr>
        </p:nvSpPr>
        <p:spPr/>
        <p:txBody>
          <a:bodyPr/>
          <a:lstStyle/>
          <a:p>
            <a:fld id="{749A691B-61CC-4BE4-AE7E-A966C5B1D842}" type="slidenum">
              <a:rPr lang="tr-TR" smtClean="0"/>
              <a:t>38</a:t>
            </a:fld>
            <a:endParaRPr lang="tr-TR"/>
          </a:p>
        </p:txBody>
      </p:sp>
    </p:spTree>
    <p:extLst>
      <p:ext uri="{BB962C8B-B14F-4D97-AF65-F5344CB8AC3E}">
        <p14:creationId xmlns:p14="http://schemas.microsoft.com/office/powerpoint/2010/main" val="2455119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dirty="0" err="1">
                <a:effectLst/>
                <a:latin typeface="Calibri" panose="020F0502020204030204" pitchFamily="34" charset="0"/>
                <a:ea typeface="Calibri" panose="020F0502020204030204" pitchFamily="34" charset="0"/>
              </a:rPr>
              <a:t>Recall</a:t>
            </a:r>
            <a:r>
              <a:rPr lang="tr-TR" sz="1800" dirty="0">
                <a:effectLst/>
                <a:latin typeface="Calibri" panose="020F0502020204030204" pitchFamily="34" charset="0"/>
                <a:ea typeface="Calibri" panose="020F0502020204030204" pitchFamily="34" charset="0"/>
              </a:rPr>
              <a:t>, modelin gerçekten pozitif olan tüm örnekleri doğru bir şekilde tanıyıp tanımadığını ölçer. </a:t>
            </a:r>
          </a:p>
          <a:p>
            <a:endParaRPr lang="tr-TR" sz="1800" dirty="0">
              <a:effectLst/>
              <a:latin typeface="Calibri" panose="020F0502020204030204" pitchFamily="34" charset="0"/>
              <a:ea typeface="Calibri" panose="020F0502020204030204" pitchFamily="34" charset="0"/>
            </a:endParaRPr>
          </a:p>
          <a:p>
            <a:r>
              <a:rPr lang="tr-TR" sz="1800" dirty="0">
                <a:effectLst/>
                <a:latin typeface="Calibri" panose="020F0502020204030204" pitchFamily="34" charset="0"/>
                <a:ea typeface="Calibri" panose="020F0502020204030204" pitchFamily="34" charset="0"/>
              </a:rPr>
              <a:t>Precision, modelin pozitif olarak etiketlediklerinin gerçekten pozitif olma olasılığını ölçer. </a:t>
            </a:r>
          </a:p>
          <a:p>
            <a:endParaRPr lang="tr-TR" sz="1800" dirty="0">
              <a:effectLst/>
              <a:latin typeface="Calibri" panose="020F0502020204030204" pitchFamily="34" charset="0"/>
              <a:ea typeface="Calibri" panose="020F0502020204030204" pitchFamily="34" charset="0"/>
            </a:endParaRPr>
          </a:p>
          <a:p>
            <a:r>
              <a:rPr lang="tr-TR" sz="1800" dirty="0">
                <a:effectLst/>
                <a:latin typeface="Calibri" panose="020F0502020204030204" pitchFamily="34" charset="0"/>
              </a:rPr>
              <a:t>AP ise </a:t>
            </a:r>
            <a:r>
              <a:rPr lang="tr-TR" sz="1800" dirty="0" err="1">
                <a:effectLst/>
                <a:latin typeface="Calibri" panose="020F0502020204030204" pitchFamily="34" charset="0"/>
              </a:rPr>
              <a:t>recall</a:t>
            </a:r>
            <a:r>
              <a:rPr lang="tr-TR" sz="1800" dirty="0">
                <a:effectLst/>
                <a:latin typeface="Calibri" panose="020F0502020204030204" pitchFamily="34" charset="0"/>
              </a:rPr>
              <a:t> ve </a:t>
            </a:r>
            <a:r>
              <a:rPr lang="tr-TR" sz="1800" dirty="0" err="1">
                <a:effectLst/>
                <a:latin typeface="Calibri" panose="020F0502020204030204" pitchFamily="34" charset="0"/>
              </a:rPr>
              <a:t>precision</a:t>
            </a:r>
            <a:r>
              <a:rPr lang="tr-TR" sz="1800" dirty="0">
                <a:effectLst/>
                <a:latin typeface="Calibri" panose="020F0502020204030204" pitchFamily="34" charset="0"/>
              </a:rPr>
              <a:t> arasında kalan bölgeye karşılık gelir, her bir sınıf için böyle hesaplanır</a:t>
            </a:r>
          </a:p>
          <a:p>
            <a:endParaRPr lang="tr-TR" sz="1800" dirty="0">
              <a:effectLst/>
              <a:latin typeface="Calibri" panose="020F0502020204030204" pitchFamily="34" charset="0"/>
            </a:endParaRPr>
          </a:p>
          <a:p>
            <a:r>
              <a:rPr lang="tr-TR" sz="1800" dirty="0" err="1">
                <a:effectLst/>
                <a:latin typeface="Calibri" panose="020F0502020204030204" pitchFamily="34" charset="0"/>
              </a:rPr>
              <a:t>mAP</a:t>
            </a:r>
            <a:r>
              <a:rPr lang="tr-TR" sz="1800" dirty="0">
                <a:effectLst/>
                <a:latin typeface="Calibri" panose="020F0502020204030204" pitchFamily="34" charset="0"/>
              </a:rPr>
              <a:t> ise tüm sınıflar için ortak AP’yi verir</a:t>
            </a:r>
          </a:p>
          <a:p>
            <a:endParaRPr lang="tr-TR" sz="1800" dirty="0">
              <a:effectLst/>
              <a:latin typeface="Calibri" panose="020F0502020204030204" pitchFamily="34" charset="0"/>
            </a:endParaRPr>
          </a:p>
          <a:p>
            <a:r>
              <a:rPr lang="tr-TR" sz="1800" dirty="0">
                <a:effectLst/>
                <a:latin typeface="Calibri" panose="020F0502020204030204" pitchFamily="34" charset="0"/>
                <a:ea typeface="Calibri" panose="020F0502020204030204" pitchFamily="34" charset="0"/>
              </a:rPr>
              <a:t>F1 skoru, Precision ve </a:t>
            </a:r>
            <a:r>
              <a:rPr lang="tr-TR" sz="1800" dirty="0" err="1">
                <a:effectLst/>
                <a:latin typeface="Calibri" panose="020F0502020204030204" pitchFamily="34" charset="0"/>
                <a:ea typeface="Calibri" panose="020F0502020204030204" pitchFamily="34" charset="0"/>
              </a:rPr>
              <a:t>Recall</a:t>
            </a:r>
            <a:r>
              <a:rPr lang="tr-TR" sz="1800" dirty="0">
                <a:effectLst/>
                <a:latin typeface="Calibri" panose="020F0502020204030204" pitchFamily="34" charset="0"/>
                <a:ea typeface="Calibri" panose="020F0502020204030204" pitchFamily="34" charset="0"/>
              </a:rPr>
              <a:t> skorlarının harmonik ortalaması alınarak hesaplanmaktadır  grafikte, çizgi altında kalan alan ne kadar büyükse model o kadar başarılıdır</a:t>
            </a:r>
            <a:endParaRPr lang="tr-TR" dirty="0"/>
          </a:p>
        </p:txBody>
      </p:sp>
      <p:sp>
        <p:nvSpPr>
          <p:cNvPr id="4" name="Slayt Numarası Yer Tutucusu 3"/>
          <p:cNvSpPr>
            <a:spLocks noGrp="1"/>
          </p:cNvSpPr>
          <p:nvPr>
            <p:ph type="sldNum" sz="quarter" idx="5"/>
          </p:nvPr>
        </p:nvSpPr>
        <p:spPr/>
        <p:txBody>
          <a:bodyPr/>
          <a:lstStyle/>
          <a:p>
            <a:fld id="{749A691B-61CC-4BE4-AE7E-A966C5B1D842}" type="slidenum">
              <a:rPr lang="tr-TR" smtClean="0"/>
              <a:t>39</a:t>
            </a:fld>
            <a:endParaRPr lang="tr-TR"/>
          </a:p>
        </p:txBody>
      </p:sp>
    </p:spTree>
    <p:extLst>
      <p:ext uri="{BB962C8B-B14F-4D97-AF65-F5344CB8AC3E}">
        <p14:creationId xmlns:p14="http://schemas.microsoft.com/office/powerpoint/2010/main" val="138973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err="1"/>
              <a:t>Epok</a:t>
            </a:r>
            <a:r>
              <a:rPr lang="tr-TR" b="1" dirty="0"/>
              <a:t>: </a:t>
            </a:r>
            <a:r>
              <a:rPr lang="tr-TR" dirty="0"/>
              <a:t>Modelin </a:t>
            </a:r>
            <a:r>
              <a:rPr lang="tr-TR" dirty="0" err="1"/>
              <a:t>train</a:t>
            </a:r>
            <a:r>
              <a:rPr lang="tr-TR" dirty="0"/>
              <a:t> verilerinin hepsini gördüğü eğitim sürecidir. Yüksek miktarda</a:t>
            </a:r>
          </a:p>
          <a:p>
            <a:r>
              <a:rPr lang="tr-TR" dirty="0" err="1"/>
              <a:t>epok</a:t>
            </a:r>
            <a:r>
              <a:rPr lang="tr-TR" dirty="0"/>
              <a:t>, aşırı öğrenmeye neden olabilmektedir.</a:t>
            </a:r>
          </a:p>
          <a:p>
            <a:endParaRPr lang="tr-TR" dirty="0"/>
          </a:p>
          <a:p>
            <a:r>
              <a:rPr lang="tr-TR" b="1" dirty="0" err="1"/>
              <a:t>Batch</a:t>
            </a:r>
            <a:r>
              <a:rPr lang="tr-TR" b="1" dirty="0"/>
              <a:t>: </a:t>
            </a:r>
            <a:r>
              <a:rPr lang="tr-TR" dirty="0"/>
              <a:t>Modelin her bir iterasyonda aynı anda işleyeceği veri miktarını belirtir. Bu</a:t>
            </a:r>
          </a:p>
          <a:p>
            <a:r>
              <a:rPr lang="tr-TR" dirty="0"/>
              <a:t>parametre için 16, 32 ve 64 gibi değerler tercih edilir. Fakat, </a:t>
            </a:r>
            <a:r>
              <a:rPr lang="tr-TR" dirty="0" err="1"/>
              <a:t>batch</a:t>
            </a:r>
            <a:r>
              <a:rPr lang="tr-TR" dirty="0"/>
              <a:t> ne kadar yüksek</a:t>
            </a:r>
          </a:p>
          <a:p>
            <a:r>
              <a:rPr lang="tr-TR" dirty="0"/>
              <a:t>seçilirse bellek ihtiyacı o kadar fazla olacaktır</a:t>
            </a:r>
          </a:p>
        </p:txBody>
      </p:sp>
      <p:sp>
        <p:nvSpPr>
          <p:cNvPr id="4" name="Slayt Numarası Yer Tutucusu 3"/>
          <p:cNvSpPr>
            <a:spLocks noGrp="1"/>
          </p:cNvSpPr>
          <p:nvPr>
            <p:ph type="sldNum" sz="quarter" idx="5"/>
          </p:nvPr>
        </p:nvSpPr>
        <p:spPr/>
        <p:txBody>
          <a:bodyPr/>
          <a:lstStyle/>
          <a:p>
            <a:fld id="{749A691B-61CC-4BE4-AE7E-A966C5B1D842}" type="slidenum">
              <a:rPr lang="tr-TR" smtClean="0"/>
              <a:t>42</a:t>
            </a:fld>
            <a:endParaRPr lang="tr-TR"/>
          </a:p>
        </p:txBody>
      </p:sp>
    </p:spTree>
    <p:extLst>
      <p:ext uri="{BB962C8B-B14F-4D97-AF65-F5344CB8AC3E}">
        <p14:creationId xmlns:p14="http://schemas.microsoft.com/office/powerpoint/2010/main" val="576227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lnSpc>
                <a:spcPct val="115000"/>
              </a:lnSpc>
              <a:spcAft>
                <a:spcPts val="800"/>
              </a:spcAft>
            </a:pPr>
            <a:r>
              <a:rPr lang="tr-TR" sz="1800" dirty="0">
                <a:effectLst/>
                <a:latin typeface="Calibri" panose="020F0502020204030204" pitchFamily="34" charset="0"/>
                <a:ea typeface="Calibri" panose="020F0502020204030204" pitchFamily="34" charset="0"/>
              </a:rPr>
              <a:t>Modelin obje tespiti görevi için eğitim süresince her </a:t>
            </a:r>
            <a:r>
              <a:rPr lang="tr-TR" sz="1800" dirty="0" err="1">
                <a:effectLst/>
                <a:latin typeface="Calibri" panose="020F0502020204030204" pitchFamily="34" charset="0"/>
                <a:ea typeface="Calibri" panose="020F0502020204030204" pitchFamily="34" charset="0"/>
              </a:rPr>
              <a:t>epok</a:t>
            </a:r>
            <a:r>
              <a:rPr lang="tr-TR" sz="1800" dirty="0">
                <a:effectLst/>
                <a:latin typeface="Calibri" panose="020F0502020204030204" pitchFamily="34" charset="0"/>
                <a:ea typeface="Calibri" panose="020F0502020204030204" pitchFamily="34" charset="0"/>
              </a:rPr>
              <a:t> sonunda </a:t>
            </a:r>
            <a:r>
              <a:rPr lang="tr-TR" sz="1800" dirty="0" err="1">
                <a:effectLst/>
                <a:latin typeface="Calibri" panose="020F0502020204030204" pitchFamily="34" charset="0"/>
                <a:ea typeface="Calibri" panose="020F0502020204030204" pitchFamily="34" charset="0"/>
              </a:rPr>
              <a:t>loss</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precision</a:t>
            </a:r>
            <a:r>
              <a:rPr lang="tr-TR" sz="1800" dirty="0">
                <a:effectLst/>
                <a:latin typeface="Calibri" panose="020F0502020204030204" pitchFamily="34" charset="0"/>
                <a:ea typeface="Calibri" panose="020F0502020204030204" pitchFamily="34" charset="0"/>
              </a:rPr>
              <a:t>, </a:t>
            </a:r>
            <a:r>
              <a:rPr lang="tr-TR" sz="1800" dirty="0" err="1">
                <a:effectLst/>
                <a:latin typeface="Calibri" panose="020F0502020204030204" pitchFamily="34" charset="0"/>
                <a:ea typeface="Calibri" panose="020F0502020204030204" pitchFamily="34" charset="0"/>
              </a:rPr>
              <a:t>recall</a:t>
            </a:r>
            <a:r>
              <a:rPr lang="tr-TR" sz="1800" dirty="0">
                <a:effectLst/>
                <a:latin typeface="Calibri" panose="020F0502020204030204" pitchFamily="34" charset="0"/>
                <a:ea typeface="Calibri" panose="020F0502020204030204" pitchFamily="34" charset="0"/>
              </a:rPr>
              <a:t> ve </a:t>
            </a:r>
            <a:r>
              <a:rPr lang="tr-TR" sz="1800" dirty="0" err="1">
                <a:effectLst/>
                <a:latin typeface="Calibri" panose="020F0502020204030204" pitchFamily="34" charset="0"/>
                <a:ea typeface="Calibri" panose="020F0502020204030204" pitchFamily="34" charset="0"/>
              </a:rPr>
              <a:t>mAP</a:t>
            </a:r>
            <a:r>
              <a:rPr lang="tr-TR" sz="1800" dirty="0">
                <a:effectLst/>
                <a:latin typeface="Calibri" panose="020F0502020204030204" pitchFamily="34" charset="0"/>
                <a:ea typeface="Calibri" panose="020F0502020204030204" pitchFamily="34" charset="0"/>
              </a:rPr>
              <a:t> değerlerini hesaplar. </a:t>
            </a:r>
            <a:r>
              <a:rPr lang="tr-TR" sz="1800" dirty="0">
                <a:effectLst/>
                <a:latin typeface="Calibri" panose="020F0502020204030204" pitchFamily="34" charset="0"/>
                <a:ea typeface="MS Mincho" panose="02020609040205080304" pitchFamily="49" charset="-128"/>
              </a:rPr>
              <a:t>Şekil 70</a:t>
            </a:r>
            <a:r>
              <a:rPr lang="tr-TR" sz="1800" dirty="0">
                <a:effectLst/>
                <a:latin typeface="Calibri" panose="020F0502020204030204" pitchFamily="34" charset="0"/>
                <a:ea typeface="Calibri" panose="020F0502020204030204" pitchFamily="34" charset="0"/>
              </a:rPr>
              <a:t> ve </a:t>
            </a:r>
            <a:r>
              <a:rPr lang="tr-TR" sz="1800" dirty="0">
                <a:effectLst/>
                <a:latin typeface="Calibri" panose="020F0502020204030204" pitchFamily="34" charset="0"/>
                <a:ea typeface="MS Mincho" panose="02020609040205080304" pitchFamily="49" charset="-128"/>
              </a:rPr>
              <a:t>Şekil 71</a:t>
            </a:r>
            <a:r>
              <a:rPr lang="tr-TR" sz="1800" dirty="0">
                <a:effectLst/>
                <a:latin typeface="Calibri" panose="020F0502020204030204" pitchFamily="34" charset="0"/>
                <a:ea typeface="Calibri" panose="020F0502020204030204" pitchFamily="34" charset="0"/>
              </a:rPr>
              <a:t>’de YOLOv5 ve YOLOv8 modelleri için 125 </a:t>
            </a:r>
            <a:r>
              <a:rPr lang="tr-TR" sz="1800" dirty="0" err="1">
                <a:effectLst/>
                <a:latin typeface="Calibri" panose="020F0502020204030204" pitchFamily="34" charset="0"/>
                <a:ea typeface="Calibri" panose="020F0502020204030204" pitchFamily="34" charset="0"/>
              </a:rPr>
              <a:t>epokluk</a:t>
            </a:r>
            <a:r>
              <a:rPr lang="tr-TR" sz="1800" dirty="0">
                <a:effectLst/>
                <a:latin typeface="Calibri" panose="020F0502020204030204" pitchFamily="34" charset="0"/>
                <a:ea typeface="Calibri" panose="020F0502020204030204" pitchFamily="34" charset="0"/>
              </a:rPr>
              <a:t> eğitim sonucundaki performans çıktıları paylaşılmıştır. Performans çıktılarına göre ise kayıp değerleri aşağıdaki gibi yorumlanmıştır. Ek olarak, </a:t>
            </a:r>
            <a:r>
              <a:rPr lang="tr-TR" sz="1800" dirty="0" err="1">
                <a:effectLst/>
                <a:latin typeface="Calibri" panose="020F0502020204030204" pitchFamily="34" charset="0"/>
                <a:ea typeface="Calibri" panose="020F0502020204030204" pitchFamily="34" charset="0"/>
              </a:rPr>
              <a:t>epoklarda</a:t>
            </a:r>
            <a:r>
              <a:rPr lang="tr-TR" sz="1800" dirty="0">
                <a:effectLst/>
                <a:latin typeface="Calibri" panose="020F0502020204030204" pitchFamily="34" charset="0"/>
                <a:ea typeface="Calibri" panose="020F0502020204030204" pitchFamily="34" charset="0"/>
              </a:rPr>
              <a:t> eğer </a:t>
            </a:r>
            <a:r>
              <a:rPr lang="tr-TR" sz="1800" dirty="0" err="1">
                <a:effectLst/>
                <a:latin typeface="Calibri" panose="020F0502020204030204" pitchFamily="34" charset="0"/>
                <a:ea typeface="Calibri" panose="020F0502020204030204" pitchFamily="34" charset="0"/>
              </a:rPr>
              <a:t>train</a:t>
            </a:r>
            <a:r>
              <a:rPr lang="tr-TR" sz="1800" dirty="0">
                <a:effectLst/>
                <a:latin typeface="Calibri" panose="020F0502020204030204" pitchFamily="34" charset="0"/>
                <a:ea typeface="Calibri" panose="020F0502020204030204" pitchFamily="34" charset="0"/>
              </a:rPr>
              <a:t> kayıpları azalırken validasyon kayıpları artıyorsa modelin </a:t>
            </a:r>
            <a:r>
              <a:rPr lang="tr-TR" sz="1800" dirty="0" err="1">
                <a:effectLst/>
                <a:latin typeface="Calibri" panose="020F0502020204030204" pitchFamily="34" charset="0"/>
                <a:ea typeface="Calibri" panose="020F0502020204030204" pitchFamily="34" charset="0"/>
              </a:rPr>
              <a:t>over-fitting</a:t>
            </a:r>
            <a:r>
              <a:rPr lang="tr-TR" sz="1800" dirty="0">
                <a:effectLst/>
                <a:latin typeface="Calibri" panose="020F0502020204030204" pitchFamily="34" charset="0"/>
                <a:ea typeface="Calibri" panose="020F0502020204030204" pitchFamily="34" charset="0"/>
              </a:rPr>
              <a:t> yapmaya başladığı bilinir. Yorumlama bu bilgi ışığında yapılmıştır.</a:t>
            </a:r>
            <a:endParaRPr lang="tr-TR" sz="1800" dirty="0">
              <a:effectLst/>
              <a:latin typeface="Calibri" panose="020F0502020204030204" pitchFamily="34" charset="0"/>
              <a:ea typeface="MS Mincho" panose="02020609040205080304" pitchFamily="49" charset="-128"/>
            </a:endParaRPr>
          </a:p>
          <a:p>
            <a:pPr marL="457200" algn="just">
              <a:lnSpc>
                <a:spcPct val="115000"/>
              </a:lnSpc>
            </a:pPr>
            <a:r>
              <a:rPr lang="tr-TR" sz="1800" b="1" dirty="0">
                <a:effectLst/>
                <a:latin typeface="Calibri" panose="020F0502020204030204" pitchFamily="34" charset="0"/>
                <a:ea typeface="Calibri" panose="020F0502020204030204" pitchFamily="34" charset="0"/>
              </a:rPr>
              <a:t>Sınırlayıcı Kutu Kaybı (</a:t>
            </a:r>
            <a:r>
              <a:rPr lang="tr-TR" sz="1800" b="1" dirty="0" err="1">
                <a:effectLst/>
                <a:latin typeface="Calibri" panose="020F0502020204030204" pitchFamily="34" charset="0"/>
                <a:ea typeface="Calibri" panose="020F0502020204030204" pitchFamily="34" charset="0"/>
              </a:rPr>
              <a:t>box_Loss</a:t>
            </a:r>
            <a:r>
              <a:rPr lang="tr-TR" sz="1800" b="1" dirty="0">
                <a:effectLst/>
                <a:latin typeface="Calibri" panose="020F0502020204030204" pitchFamily="34" charset="0"/>
                <a:ea typeface="Calibri" panose="020F0502020204030204" pitchFamily="34" charset="0"/>
              </a:rPr>
              <a:t>):</a:t>
            </a:r>
            <a:r>
              <a:rPr lang="tr-TR" sz="1800" dirty="0">
                <a:effectLst/>
                <a:latin typeface="Calibri" panose="020F0502020204030204" pitchFamily="34" charset="0"/>
                <a:ea typeface="Calibri" panose="020F0502020204030204" pitchFamily="34" charset="0"/>
              </a:rPr>
              <a:t> Etiketleme sırasında manuel biçimde çizilen sınırlayıcı kutular ile modelin kendi oluşturduğu sınırlayıcı kutularının karşılaştırıldığında doğan hatayı temsil eder ve kutu kaybı MSE ile ölçülür.  </a:t>
            </a:r>
            <a:endParaRPr lang="tr-TR" sz="1800" dirty="0">
              <a:effectLst/>
              <a:latin typeface="Calibri" panose="020F0502020204030204" pitchFamily="34" charset="0"/>
              <a:ea typeface="MS Mincho" panose="02020609040205080304" pitchFamily="49" charset="-128"/>
            </a:endParaRPr>
          </a:p>
          <a:p>
            <a:pPr marL="457200" algn="just">
              <a:lnSpc>
                <a:spcPct val="115000"/>
              </a:lnSpc>
            </a:pPr>
            <a:r>
              <a:rPr lang="tr-TR" sz="1800" b="1" dirty="0">
                <a:effectLst/>
                <a:latin typeface="Calibri" panose="020F0502020204030204" pitchFamily="34" charset="0"/>
                <a:ea typeface="Calibri" panose="020F0502020204030204" pitchFamily="34" charset="0"/>
              </a:rPr>
              <a:t>Sınıflandırma Kaybı (</a:t>
            </a:r>
            <a:r>
              <a:rPr lang="tr-TR" sz="1800" b="1" dirty="0" err="1">
                <a:effectLst/>
                <a:latin typeface="Calibri" panose="020F0502020204030204" pitchFamily="34" charset="0"/>
                <a:ea typeface="Calibri" panose="020F0502020204030204" pitchFamily="34" charset="0"/>
              </a:rPr>
              <a:t>cls_loss</a:t>
            </a:r>
            <a:r>
              <a:rPr lang="tr-TR" sz="1800" b="1" dirty="0">
                <a:effectLst/>
                <a:latin typeface="Calibri" panose="020F0502020204030204" pitchFamily="34" charset="0"/>
                <a:ea typeface="Calibri" panose="020F0502020204030204" pitchFamily="34" charset="0"/>
              </a:rPr>
              <a:t>):</a:t>
            </a:r>
            <a:r>
              <a:rPr lang="tr-TR" sz="1800" dirty="0">
                <a:effectLst/>
                <a:latin typeface="Calibri" panose="020F0502020204030204" pitchFamily="34" charset="0"/>
                <a:ea typeface="Calibri" panose="020F0502020204030204" pitchFamily="34" charset="0"/>
              </a:rPr>
              <a:t> Modelin tahmin ettiği sınıf ile gerçek etiket arasındaki uyumsuzluğu ölçer. </a:t>
            </a:r>
          </a:p>
          <a:p>
            <a:pPr marL="457200" algn="just">
              <a:lnSpc>
                <a:spcPct val="115000"/>
              </a:lnSpc>
            </a:pPr>
            <a:r>
              <a:rPr lang="tr-TR" sz="1800" b="1" dirty="0">
                <a:effectLst/>
                <a:latin typeface="Calibri" panose="020F0502020204030204" pitchFamily="34" charset="0"/>
                <a:ea typeface="Calibri" panose="020F0502020204030204" pitchFamily="34" charset="0"/>
              </a:rPr>
              <a:t>Nesne Kaybı (</a:t>
            </a:r>
            <a:r>
              <a:rPr lang="tr-TR" sz="1800" b="1" dirty="0" err="1">
                <a:effectLst/>
                <a:latin typeface="Calibri" panose="020F0502020204030204" pitchFamily="34" charset="0"/>
                <a:ea typeface="Calibri" panose="020F0502020204030204" pitchFamily="34" charset="0"/>
              </a:rPr>
              <a:t>obj_loss</a:t>
            </a:r>
            <a:r>
              <a:rPr lang="tr-TR" sz="1800" b="1" dirty="0">
                <a:effectLst/>
                <a:latin typeface="Calibri" panose="020F0502020204030204" pitchFamily="34" charset="0"/>
                <a:ea typeface="Calibri" panose="020F0502020204030204" pitchFamily="34" charset="0"/>
              </a:rPr>
              <a:t>):</a:t>
            </a:r>
            <a:r>
              <a:rPr lang="tr-TR" sz="1800" dirty="0">
                <a:effectLst/>
                <a:latin typeface="Calibri" panose="020F0502020204030204" pitchFamily="34" charset="0"/>
                <a:ea typeface="Calibri" panose="020F0502020204030204" pitchFamily="34" charset="0"/>
              </a:rPr>
              <a:t> YOLOv5 modelinde sınırlayıcı kutularda gerçekten nesne olup olmadığını ölçer.</a:t>
            </a:r>
            <a:endParaRPr lang="tr-TR" sz="1800" dirty="0">
              <a:effectLst/>
              <a:latin typeface="Calibri" panose="020F0502020204030204" pitchFamily="34" charset="0"/>
              <a:ea typeface="MS Mincho" panose="02020609040205080304" pitchFamily="49" charset="-128"/>
            </a:endParaRPr>
          </a:p>
          <a:p>
            <a:pPr marL="457200" algn="just">
              <a:lnSpc>
                <a:spcPct val="115000"/>
              </a:lnSpc>
            </a:pPr>
            <a:r>
              <a:rPr lang="tr-TR" sz="1800" b="1" dirty="0">
                <a:effectLst/>
                <a:latin typeface="Calibri" panose="020F0502020204030204" pitchFamily="34" charset="0"/>
                <a:ea typeface="Calibri" panose="020F0502020204030204" pitchFamily="34" charset="0"/>
              </a:rPr>
              <a:t>Dağılım Odak Kaybı (</a:t>
            </a:r>
            <a:r>
              <a:rPr lang="tr-TR" sz="1800" b="1" dirty="0" err="1">
                <a:effectLst/>
                <a:latin typeface="Calibri" panose="020F0502020204030204" pitchFamily="34" charset="0"/>
                <a:ea typeface="Calibri" panose="020F0502020204030204" pitchFamily="34" charset="0"/>
              </a:rPr>
              <a:t>dfl_loss</a:t>
            </a:r>
            <a:r>
              <a:rPr lang="tr-TR" sz="1800" b="1" dirty="0">
                <a:effectLst/>
                <a:latin typeface="Calibri" panose="020F0502020204030204" pitchFamily="34" charset="0"/>
                <a:ea typeface="Calibri" panose="020F0502020204030204" pitchFamily="34" charset="0"/>
              </a:rPr>
              <a:t>): </a:t>
            </a:r>
            <a:r>
              <a:rPr lang="tr-TR" sz="1800" b="0" dirty="0">
                <a:effectLst/>
                <a:latin typeface="Calibri" panose="020F0502020204030204" pitchFamily="34" charset="0"/>
                <a:ea typeface="Calibri" panose="020F0502020204030204" pitchFamily="34" charset="0"/>
              </a:rPr>
              <a:t>YOLOv8’de bu </a:t>
            </a:r>
            <a:r>
              <a:rPr lang="tr-TR" sz="1800" dirty="0">
                <a:effectLst/>
                <a:latin typeface="Calibri" panose="020F0502020204030204" pitchFamily="34" charset="0"/>
                <a:ea typeface="Calibri" panose="020F0502020204030204" pitchFamily="34" charset="0"/>
              </a:rPr>
              <a:t>kayıp fonksiyonu, sınıf dengesizliğinden doğan sorunları ele alır. Kümedeki nadir örneklerin etkisini, kolay örneklerin ağırlığını azaltarak vurgular (</a:t>
            </a:r>
            <a:r>
              <a:rPr lang="tr-TR" sz="1800" dirty="0" err="1">
                <a:effectLst/>
                <a:latin typeface="Calibri" panose="020F0502020204030204" pitchFamily="34" charset="0"/>
                <a:ea typeface="Calibri" panose="020F0502020204030204" pitchFamily="34" charset="0"/>
              </a:rPr>
              <a:t>Yocher</a:t>
            </a:r>
            <a:r>
              <a:rPr lang="tr-TR" sz="1800" dirty="0">
                <a:effectLst/>
                <a:latin typeface="Calibri" panose="020F0502020204030204" pitchFamily="34" charset="0"/>
                <a:ea typeface="Calibri" panose="020F0502020204030204" pitchFamily="34" charset="0"/>
              </a:rPr>
              <a:t>, 2023). </a:t>
            </a:r>
            <a:endParaRPr lang="tr-TR" sz="1800" dirty="0">
              <a:effectLst/>
              <a:latin typeface="Calibri" panose="020F0502020204030204" pitchFamily="34" charset="0"/>
              <a:ea typeface="MS Mincho" panose="02020609040205080304" pitchFamily="49" charset="-128"/>
            </a:endParaRPr>
          </a:p>
          <a:p>
            <a:endParaRPr lang="tr-TR" dirty="0"/>
          </a:p>
        </p:txBody>
      </p:sp>
      <p:sp>
        <p:nvSpPr>
          <p:cNvPr id="4" name="Slayt Numarası Yer Tutucusu 3"/>
          <p:cNvSpPr>
            <a:spLocks noGrp="1"/>
          </p:cNvSpPr>
          <p:nvPr>
            <p:ph type="sldNum" sz="quarter" idx="5"/>
          </p:nvPr>
        </p:nvSpPr>
        <p:spPr/>
        <p:txBody>
          <a:bodyPr/>
          <a:lstStyle/>
          <a:p>
            <a:fld id="{749A691B-61CC-4BE4-AE7E-A966C5B1D842}" type="slidenum">
              <a:rPr lang="tr-TR" smtClean="0"/>
              <a:t>45</a:t>
            </a:fld>
            <a:endParaRPr lang="tr-TR"/>
          </a:p>
        </p:txBody>
      </p:sp>
    </p:spTree>
    <p:extLst>
      <p:ext uri="{BB962C8B-B14F-4D97-AF65-F5344CB8AC3E}">
        <p14:creationId xmlns:p14="http://schemas.microsoft.com/office/powerpoint/2010/main" val="411160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çalışma, sosyal sorumluluk ve çevre bilinci kavramlarını teknolojiyle birleştirerek yenilikçi</a:t>
            </a:r>
          </a:p>
          <a:p>
            <a:r>
              <a:rPr lang="tr-TR" dirty="0"/>
              <a:t>çözümler sunmayı hedeflemektedir.</a:t>
            </a:r>
          </a:p>
        </p:txBody>
      </p:sp>
      <p:sp>
        <p:nvSpPr>
          <p:cNvPr id="4" name="Slayt Numarası Yer Tutucusu 3"/>
          <p:cNvSpPr>
            <a:spLocks noGrp="1"/>
          </p:cNvSpPr>
          <p:nvPr>
            <p:ph type="sldNum" sz="quarter" idx="5"/>
          </p:nvPr>
        </p:nvSpPr>
        <p:spPr/>
        <p:txBody>
          <a:bodyPr/>
          <a:lstStyle/>
          <a:p>
            <a:fld id="{749A691B-61CC-4BE4-AE7E-A966C5B1D842}" type="slidenum">
              <a:rPr lang="tr-TR" smtClean="0"/>
              <a:t>3</a:t>
            </a:fld>
            <a:endParaRPr lang="tr-TR"/>
          </a:p>
        </p:txBody>
      </p:sp>
    </p:spTree>
    <p:extLst>
      <p:ext uri="{BB962C8B-B14F-4D97-AF65-F5344CB8AC3E}">
        <p14:creationId xmlns:p14="http://schemas.microsoft.com/office/powerpoint/2010/main" val="3143008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projede nesne tanıma modelini geliştirme çabaları sırasında, başarı yüzdesini artırmak için</a:t>
            </a:r>
          </a:p>
          <a:p>
            <a:r>
              <a:rPr lang="tr-TR" dirty="0"/>
              <a:t>çalışırken, bazı noktalar göze çarpmıştır. Gelecek çalışmalarda bu noktaların göz önünde</a:t>
            </a:r>
          </a:p>
          <a:p>
            <a:r>
              <a:rPr lang="tr-TR" dirty="0"/>
              <a:t>bulundurulması önemlidir.</a:t>
            </a:r>
          </a:p>
        </p:txBody>
      </p:sp>
      <p:sp>
        <p:nvSpPr>
          <p:cNvPr id="4" name="Slayt Numarası Yer Tutucusu 3"/>
          <p:cNvSpPr>
            <a:spLocks noGrp="1"/>
          </p:cNvSpPr>
          <p:nvPr>
            <p:ph type="sldNum" sz="quarter" idx="5"/>
          </p:nvPr>
        </p:nvSpPr>
        <p:spPr/>
        <p:txBody>
          <a:bodyPr/>
          <a:lstStyle/>
          <a:p>
            <a:fld id="{749A691B-61CC-4BE4-AE7E-A966C5B1D842}" type="slidenum">
              <a:rPr lang="tr-TR" smtClean="0"/>
              <a:t>52</a:t>
            </a:fld>
            <a:endParaRPr lang="tr-TR"/>
          </a:p>
        </p:txBody>
      </p:sp>
    </p:spTree>
    <p:extLst>
      <p:ext uri="{BB962C8B-B14F-4D97-AF65-F5344CB8AC3E}">
        <p14:creationId xmlns:p14="http://schemas.microsoft.com/office/powerpoint/2010/main" val="1709441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İnsanlar, çevreyi koruma hassasiyetiyle enerji tasarrufuna yönelme, geri kazanıma teşvik etme ve doğal kaynakları koruma konusunda daha bilinçli adımlar atarak çevresel zorluklara karşı çözümler üretebilirler. </a:t>
            </a:r>
          </a:p>
          <a:p>
            <a:endParaRPr lang="tr-TR" dirty="0"/>
          </a:p>
          <a:p>
            <a:r>
              <a:rPr lang="tr-TR" dirty="0"/>
              <a:t>Özellikle sanayi devriminden sonra yaşanan teknolojik ilerlemeler</a:t>
            </a:r>
          </a:p>
          <a:p>
            <a:r>
              <a:rPr lang="tr-TR" dirty="0"/>
              <a:t>insanların doğa üzerindeki hakimiyetini arttırmıştır. Teknolojiyi etkili kullanarak çevresel</a:t>
            </a:r>
          </a:p>
          <a:p>
            <a:r>
              <a:rPr lang="tr-TR" dirty="0"/>
              <a:t>sorunların önüne geçmek mümkündür.</a:t>
            </a:r>
          </a:p>
          <a:p>
            <a:endParaRPr lang="tr-TR" dirty="0"/>
          </a:p>
          <a:p>
            <a:r>
              <a:rPr lang="tr-TR" dirty="0"/>
              <a:t>Bu bölümde anlatılanlara özet olarak, dünya ekosisteminin değeri ve yaşanabilir bir dünya için</a:t>
            </a:r>
          </a:p>
          <a:p>
            <a:r>
              <a:rPr lang="tr-TR" dirty="0"/>
              <a:t>olan kritik rolü, bugünün dünyasında göz ardı edilemez bir gerçektir. Bu noktada atık</a:t>
            </a:r>
          </a:p>
          <a:p>
            <a:r>
              <a:rPr lang="tr-TR" dirty="0"/>
              <a:t>malzemelerin geri dönüşümünün tespiti, insanlığın ve medeniyetin sürdürülebilmesi için</a:t>
            </a:r>
          </a:p>
          <a:p>
            <a:r>
              <a:rPr lang="tr-TR" dirty="0"/>
              <a:t>büyük bir öneme sahiptir. Bu çalışma kapsamında, cam, plastik, </a:t>
            </a:r>
            <a:r>
              <a:rPr lang="tr-TR" dirty="0" err="1"/>
              <a:t>aluminyum</a:t>
            </a:r>
            <a:r>
              <a:rPr lang="tr-TR" dirty="0"/>
              <a:t> ve karton gibi</a:t>
            </a:r>
          </a:p>
          <a:p>
            <a:r>
              <a:rPr lang="tr-TR" dirty="0"/>
              <a:t>materyallerin geri dönüşümünün sınıflandırılması hedeflenmektedir.</a:t>
            </a:r>
          </a:p>
        </p:txBody>
      </p:sp>
      <p:sp>
        <p:nvSpPr>
          <p:cNvPr id="4" name="Slayt Numarası Yer Tutucusu 3"/>
          <p:cNvSpPr>
            <a:spLocks noGrp="1"/>
          </p:cNvSpPr>
          <p:nvPr>
            <p:ph type="sldNum" sz="quarter" idx="5"/>
          </p:nvPr>
        </p:nvSpPr>
        <p:spPr/>
        <p:txBody>
          <a:bodyPr/>
          <a:lstStyle/>
          <a:p>
            <a:fld id="{749A691B-61CC-4BE4-AE7E-A966C5B1D842}" type="slidenum">
              <a:rPr lang="tr-TR" smtClean="0"/>
              <a:t>5</a:t>
            </a:fld>
            <a:endParaRPr lang="tr-TR"/>
          </a:p>
        </p:txBody>
      </p:sp>
    </p:spTree>
    <p:extLst>
      <p:ext uri="{BB962C8B-B14F-4D97-AF65-F5344CB8AC3E}">
        <p14:creationId xmlns:p14="http://schemas.microsoft.com/office/powerpoint/2010/main" val="32631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Güncel makalelere ulaşmaya özen gösterdim.</a:t>
            </a:r>
          </a:p>
          <a:p>
            <a:endParaRPr lang="tr-TR" dirty="0"/>
          </a:p>
          <a:p>
            <a:r>
              <a:rPr lang="tr-TR" dirty="0"/>
              <a:t>** yüksek başarı oranı ve hızı ile </a:t>
            </a:r>
            <a:r>
              <a:rPr lang="tr-TR" dirty="0" err="1"/>
              <a:t>yolonun</a:t>
            </a:r>
            <a:r>
              <a:rPr lang="tr-TR" dirty="0"/>
              <a:t> diğer </a:t>
            </a:r>
            <a:r>
              <a:rPr lang="tr-TR" dirty="0" err="1"/>
              <a:t>cnn</a:t>
            </a:r>
            <a:r>
              <a:rPr lang="tr-TR" dirty="0"/>
              <a:t> tabanlı modellerden sıyrılmakta</a:t>
            </a:r>
          </a:p>
          <a:p>
            <a:r>
              <a:rPr lang="tr-TR" dirty="0"/>
              <a:t>** ancak *** pürüzleri de mevcut</a:t>
            </a:r>
          </a:p>
          <a:p>
            <a:endParaRPr lang="tr-TR" dirty="0"/>
          </a:p>
          <a:p>
            <a:r>
              <a:rPr lang="tr-TR" dirty="0"/>
              <a:t>Literatürde, </a:t>
            </a:r>
            <a:r>
              <a:rPr lang="tr-TR" dirty="0" err="1"/>
              <a:t>infrared</a:t>
            </a:r>
            <a:r>
              <a:rPr lang="tr-TR" dirty="0"/>
              <a:t> kameralardan elde edilen görüntülerle arama kurtarma çalışması yapan da vardı</a:t>
            </a:r>
          </a:p>
          <a:p>
            <a:r>
              <a:rPr lang="tr-TR" dirty="0"/>
              <a:t>Uydu görüntülerini sınıflandıran çalışma vardı</a:t>
            </a:r>
          </a:p>
        </p:txBody>
      </p:sp>
      <p:sp>
        <p:nvSpPr>
          <p:cNvPr id="4" name="Slayt Numarası Yer Tutucusu 3"/>
          <p:cNvSpPr>
            <a:spLocks noGrp="1"/>
          </p:cNvSpPr>
          <p:nvPr>
            <p:ph type="sldNum" sz="quarter" idx="5"/>
          </p:nvPr>
        </p:nvSpPr>
        <p:spPr/>
        <p:txBody>
          <a:bodyPr/>
          <a:lstStyle/>
          <a:p>
            <a:fld id="{749A691B-61CC-4BE4-AE7E-A966C5B1D842}" type="slidenum">
              <a:rPr lang="tr-TR" smtClean="0"/>
              <a:t>6</a:t>
            </a:fld>
            <a:endParaRPr lang="tr-TR"/>
          </a:p>
        </p:txBody>
      </p:sp>
    </p:spTree>
    <p:extLst>
      <p:ext uri="{BB962C8B-B14F-4D97-AF65-F5344CB8AC3E}">
        <p14:creationId xmlns:p14="http://schemas.microsoft.com/office/powerpoint/2010/main" val="1511496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Güncel makalelere ulaşmaya özen gösterdim.</a:t>
            </a:r>
          </a:p>
          <a:p>
            <a:endParaRPr lang="tr-TR" dirty="0"/>
          </a:p>
          <a:p>
            <a:r>
              <a:rPr lang="tr-TR" dirty="0"/>
              <a:t>** yüksek başarı oranı ve hızı ile </a:t>
            </a:r>
            <a:r>
              <a:rPr lang="tr-TR" dirty="0" err="1"/>
              <a:t>yolonun</a:t>
            </a:r>
            <a:r>
              <a:rPr lang="tr-TR" dirty="0"/>
              <a:t> diğer </a:t>
            </a:r>
            <a:r>
              <a:rPr lang="tr-TR" dirty="0" err="1"/>
              <a:t>cnn</a:t>
            </a:r>
            <a:r>
              <a:rPr lang="tr-TR" dirty="0"/>
              <a:t> tabanlı modellerden sıyrılmakta</a:t>
            </a:r>
          </a:p>
          <a:p>
            <a:r>
              <a:rPr lang="tr-TR" dirty="0"/>
              <a:t>** ancak *** pürüzleri de mevcut</a:t>
            </a:r>
          </a:p>
          <a:p>
            <a:endParaRPr lang="tr-TR" dirty="0"/>
          </a:p>
          <a:p>
            <a:r>
              <a:rPr lang="tr-TR" dirty="0"/>
              <a:t>Literatürde, </a:t>
            </a:r>
            <a:r>
              <a:rPr lang="tr-TR" dirty="0" err="1"/>
              <a:t>infrared</a:t>
            </a:r>
            <a:r>
              <a:rPr lang="tr-TR" dirty="0"/>
              <a:t> kameralardan elde edilen görüntülerle arama kurtarma çalışması yapan da vardı</a:t>
            </a:r>
          </a:p>
          <a:p>
            <a:r>
              <a:rPr lang="tr-TR" dirty="0"/>
              <a:t>Uydu görüntülerini sınıflandıran çalışma vardı</a:t>
            </a:r>
          </a:p>
        </p:txBody>
      </p:sp>
      <p:sp>
        <p:nvSpPr>
          <p:cNvPr id="4" name="Slayt Numarası Yer Tutucusu 3"/>
          <p:cNvSpPr>
            <a:spLocks noGrp="1"/>
          </p:cNvSpPr>
          <p:nvPr>
            <p:ph type="sldNum" sz="quarter" idx="5"/>
          </p:nvPr>
        </p:nvSpPr>
        <p:spPr/>
        <p:txBody>
          <a:bodyPr/>
          <a:lstStyle/>
          <a:p>
            <a:fld id="{749A691B-61CC-4BE4-AE7E-A966C5B1D842}" type="slidenum">
              <a:rPr lang="tr-TR" smtClean="0"/>
              <a:t>7</a:t>
            </a:fld>
            <a:endParaRPr lang="tr-TR"/>
          </a:p>
        </p:txBody>
      </p:sp>
    </p:spTree>
    <p:extLst>
      <p:ext uri="{BB962C8B-B14F-4D97-AF65-F5344CB8AC3E}">
        <p14:creationId xmlns:p14="http://schemas.microsoft.com/office/powerpoint/2010/main" val="2350758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Güncel makalelere ulaşmaya özen gösterdim.</a:t>
            </a:r>
          </a:p>
          <a:p>
            <a:endParaRPr lang="tr-TR" dirty="0"/>
          </a:p>
          <a:p>
            <a:r>
              <a:rPr lang="tr-TR" dirty="0"/>
              <a:t>** yüksek başarı oranı ve hızı ile </a:t>
            </a:r>
            <a:r>
              <a:rPr lang="tr-TR" dirty="0" err="1"/>
              <a:t>yolonun</a:t>
            </a:r>
            <a:r>
              <a:rPr lang="tr-TR" dirty="0"/>
              <a:t> diğer </a:t>
            </a:r>
            <a:r>
              <a:rPr lang="tr-TR" dirty="0" err="1"/>
              <a:t>cnn</a:t>
            </a:r>
            <a:r>
              <a:rPr lang="tr-TR" dirty="0"/>
              <a:t> tabanlı modellerden sıyrılmakta</a:t>
            </a:r>
          </a:p>
          <a:p>
            <a:r>
              <a:rPr lang="tr-TR" dirty="0"/>
              <a:t>** ancak *** pürüzleri de mevcut</a:t>
            </a:r>
          </a:p>
          <a:p>
            <a:endParaRPr lang="tr-TR" dirty="0"/>
          </a:p>
          <a:p>
            <a:r>
              <a:rPr lang="tr-TR" dirty="0"/>
              <a:t>Literatürde, </a:t>
            </a:r>
            <a:r>
              <a:rPr lang="tr-TR" dirty="0" err="1"/>
              <a:t>infrared</a:t>
            </a:r>
            <a:r>
              <a:rPr lang="tr-TR" dirty="0"/>
              <a:t> kameralardan elde edilen görüntülerle arama kurtarma çalışması yapan da vardı</a:t>
            </a:r>
          </a:p>
          <a:p>
            <a:r>
              <a:rPr lang="tr-TR" dirty="0"/>
              <a:t>Uydu görüntülerini sınıflandıran çalışma vardı</a:t>
            </a:r>
          </a:p>
        </p:txBody>
      </p:sp>
      <p:sp>
        <p:nvSpPr>
          <p:cNvPr id="4" name="Slayt Numarası Yer Tutucusu 3"/>
          <p:cNvSpPr>
            <a:spLocks noGrp="1"/>
          </p:cNvSpPr>
          <p:nvPr>
            <p:ph type="sldNum" sz="quarter" idx="5"/>
          </p:nvPr>
        </p:nvSpPr>
        <p:spPr/>
        <p:txBody>
          <a:bodyPr/>
          <a:lstStyle/>
          <a:p>
            <a:fld id="{749A691B-61CC-4BE4-AE7E-A966C5B1D842}" type="slidenum">
              <a:rPr lang="tr-TR" smtClean="0"/>
              <a:t>8</a:t>
            </a:fld>
            <a:endParaRPr lang="tr-TR"/>
          </a:p>
        </p:txBody>
      </p:sp>
    </p:spTree>
    <p:extLst>
      <p:ext uri="{BB962C8B-B14F-4D97-AF65-F5344CB8AC3E}">
        <p14:creationId xmlns:p14="http://schemas.microsoft.com/office/powerpoint/2010/main" val="2826722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Yapılan çalışma …….. Konularına katkı sağlamaktadır</a:t>
            </a:r>
          </a:p>
        </p:txBody>
      </p:sp>
      <p:sp>
        <p:nvSpPr>
          <p:cNvPr id="4" name="Slayt Numarası Yer Tutucusu 3"/>
          <p:cNvSpPr>
            <a:spLocks noGrp="1"/>
          </p:cNvSpPr>
          <p:nvPr>
            <p:ph type="sldNum" sz="quarter" idx="5"/>
          </p:nvPr>
        </p:nvSpPr>
        <p:spPr/>
        <p:txBody>
          <a:bodyPr/>
          <a:lstStyle/>
          <a:p>
            <a:fld id="{749A691B-61CC-4BE4-AE7E-A966C5B1D842}" type="slidenum">
              <a:rPr lang="tr-TR" smtClean="0"/>
              <a:t>10</a:t>
            </a:fld>
            <a:endParaRPr lang="tr-TR"/>
          </a:p>
        </p:txBody>
      </p:sp>
    </p:spTree>
    <p:extLst>
      <p:ext uri="{BB962C8B-B14F-4D97-AF65-F5344CB8AC3E}">
        <p14:creationId xmlns:p14="http://schemas.microsoft.com/office/powerpoint/2010/main" val="1128223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Bilgi teknolojisinin evriminde, bilgisayarlı görü ve görüntü işleme alanları, yapay zeka ve desen</a:t>
            </a:r>
          </a:p>
          <a:p>
            <a:r>
              <a:rPr lang="tr-TR" dirty="0"/>
              <a:t>tanıma tekniklerini kullanarak görsel girdilerden anlamlı bilgiler elde etmeyi amaçlayan iki</a:t>
            </a:r>
          </a:p>
          <a:p>
            <a:r>
              <a:rPr lang="tr-TR" dirty="0"/>
              <a:t>yakından ilişkili alandır.</a:t>
            </a:r>
          </a:p>
        </p:txBody>
      </p:sp>
      <p:sp>
        <p:nvSpPr>
          <p:cNvPr id="4" name="Slayt Numarası Yer Tutucusu 3"/>
          <p:cNvSpPr>
            <a:spLocks noGrp="1"/>
          </p:cNvSpPr>
          <p:nvPr>
            <p:ph type="sldNum" sz="quarter" idx="5"/>
          </p:nvPr>
        </p:nvSpPr>
        <p:spPr/>
        <p:txBody>
          <a:bodyPr/>
          <a:lstStyle/>
          <a:p>
            <a:fld id="{749A691B-61CC-4BE4-AE7E-A966C5B1D842}" type="slidenum">
              <a:rPr lang="tr-TR" smtClean="0"/>
              <a:t>12</a:t>
            </a:fld>
            <a:endParaRPr lang="tr-TR"/>
          </a:p>
        </p:txBody>
      </p:sp>
    </p:spTree>
    <p:extLst>
      <p:ext uri="{BB962C8B-B14F-4D97-AF65-F5344CB8AC3E}">
        <p14:creationId xmlns:p14="http://schemas.microsoft.com/office/powerpoint/2010/main" val="3252473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konulara değinmiştik önceki dönem</a:t>
            </a:r>
          </a:p>
          <a:p>
            <a:endParaRPr lang="tr-TR" dirty="0"/>
          </a:p>
          <a:p>
            <a:r>
              <a:rPr lang="nn-NO" dirty="0"/>
              <a:t>modele karar verme yeteneği kazandırmayı</a:t>
            </a:r>
            <a:r>
              <a:rPr lang="tr-TR" dirty="0"/>
              <a:t> </a:t>
            </a:r>
            <a:r>
              <a:rPr lang="nn-NO" dirty="0"/>
              <a:t>amaçlayan bir alandır</a:t>
            </a:r>
            <a:endParaRPr lang="tr-TR" dirty="0"/>
          </a:p>
          <a:p>
            <a:r>
              <a:rPr lang="tr-TR" dirty="0"/>
              <a:t>Model parametrelerini gerçek ve tahmin çıktıları arasındaki hatasıdır</a:t>
            </a:r>
          </a:p>
          <a:p>
            <a:r>
              <a:rPr lang="tr-TR" dirty="0"/>
              <a:t>Model parametrelerini güncellemeye yarar</a:t>
            </a:r>
          </a:p>
        </p:txBody>
      </p:sp>
      <p:sp>
        <p:nvSpPr>
          <p:cNvPr id="4" name="Slayt Numarası Yer Tutucusu 3"/>
          <p:cNvSpPr>
            <a:spLocks noGrp="1"/>
          </p:cNvSpPr>
          <p:nvPr>
            <p:ph type="sldNum" sz="quarter" idx="5"/>
          </p:nvPr>
        </p:nvSpPr>
        <p:spPr/>
        <p:txBody>
          <a:bodyPr/>
          <a:lstStyle/>
          <a:p>
            <a:fld id="{749A691B-61CC-4BE4-AE7E-A966C5B1D842}" type="slidenum">
              <a:rPr lang="tr-TR" smtClean="0"/>
              <a:t>15</a:t>
            </a:fld>
            <a:endParaRPr lang="tr-TR"/>
          </a:p>
        </p:txBody>
      </p:sp>
    </p:spTree>
    <p:extLst>
      <p:ext uri="{BB962C8B-B14F-4D97-AF65-F5344CB8AC3E}">
        <p14:creationId xmlns:p14="http://schemas.microsoft.com/office/powerpoint/2010/main" val="20777804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AB3423-E994-4AA0-796B-CA3F5A5030E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D1DA8CF-B9F1-E580-7D17-3AB96DE1189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DB4CCA06-C2E4-FCF3-C452-2FC2A413E6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6FD3CC6-37BD-CC87-DAB3-698E3321A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086AA0E-6B17-E321-A6DC-A0D17037DA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661DE3-B646-E085-F294-E99B1A7E71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413E25A-66FB-69A3-5731-E9AB72B70A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E75920C-E515-C88A-CD5C-41DB2DE6BF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A69413D8-22B2-6670-A50A-7F72FAD0A5EF}"/>
              </a:ext>
            </a:extLst>
          </p:cNvPr>
          <p:cNvSpPr txBox="1"/>
          <p:nvPr userDrawn="1"/>
        </p:nvSpPr>
        <p:spPr>
          <a:xfrm>
            <a:off x="5157443" y="4754859"/>
            <a:ext cx="1877115" cy="461665"/>
          </a:xfrm>
          <a:prstGeom prst="rect">
            <a:avLst/>
          </a:prstGeom>
          <a:noFill/>
        </p:spPr>
        <p:txBody>
          <a:bodyPr wrap="square" rtlCol="0" anchor="ctr">
            <a:spAutoFit/>
          </a:bodyPr>
          <a:lstStyle/>
          <a:p>
            <a:r>
              <a:rPr lang="tr-TR" sz="2400" b="1" dirty="0">
                <a:solidFill>
                  <a:srgbClr val="012855"/>
                </a:solidFill>
                <a:latin typeface="Helvetica" pitchFamily="2" charset="0"/>
              </a:rPr>
              <a:t>Teşekkürler</a:t>
            </a:r>
          </a:p>
        </p:txBody>
      </p:sp>
      <p:pic>
        <p:nvPicPr>
          <p:cNvPr id="9" name="Grafik 8">
            <a:extLst>
              <a:ext uri="{FF2B5EF4-FFF2-40B4-BE49-F238E27FC236}">
                <a16:creationId xmlns:a16="http://schemas.microsoft.com/office/drawing/2014/main" id="{F1F0A050-5735-1CE3-E057-9DC6EE5F0E47}"/>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E5EAF14-E063-069D-975F-14C1F4071508}"/>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43A6C480-F790-4BAE-43CA-81671C00C5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1749361" y="2911852"/>
            <a:ext cx="9589199" cy="1077218"/>
          </a:xfrm>
          <a:prstGeom prst="rect">
            <a:avLst/>
          </a:prstGeom>
          <a:noFill/>
        </p:spPr>
        <p:txBody>
          <a:bodyPr wrap="square" rtlCol="0" anchor="ctr">
            <a:spAutoFit/>
          </a:bodyPr>
          <a:lstStyle/>
          <a:p>
            <a:pPr algn="ctr"/>
            <a:r>
              <a:rPr lang="tr-TR" sz="3200" b="1" dirty="0">
                <a:solidFill>
                  <a:srgbClr val="012855"/>
                </a:solidFill>
                <a:latin typeface="Helvetica" pitchFamily="2" charset="0"/>
              </a:rPr>
              <a:t>DERİN ÖĞRENME İLE GERÇEK ZAMANLI</a:t>
            </a:r>
          </a:p>
          <a:p>
            <a:pPr algn="ctr"/>
            <a:r>
              <a:rPr lang="tr-TR" sz="3200" b="1" dirty="0">
                <a:solidFill>
                  <a:srgbClr val="012855"/>
                </a:solidFill>
                <a:latin typeface="Helvetica" pitchFamily="2" charset="0"/>
              </a:rPr>
              <a:t>GÖRÜNTÜLERDEN ATIK TESPİTİ UYGULAMASI</a:t>
            </a:r>
          </a:p>
        </p:txBody>
      </p:sp>
      <p:sp>
        <p:nvSpPr>
          <p:cNvPr id="4" name="Metin kutusu 3">
            <a:extLst>
              <a:ext uri="{FF2B5EF4-FFF2-40B4-BE49-F238E27FC236}">
                <a16:creationId xmlns:a16="http://schemas.microsoft.com/office/drawing/2014/main" id="{76CC2FF8-8855-09C8-DA57-95A1C90806F5}"/>
              </a:ext>
            </a:extLst>
          </p:cNvPr>
          <p:cNvSpPr txBox="1"/>
          <p:nvPr/>
        </p:nvSpPr>
        <p:spPr>
          <a:xfrm>
            <a:off x="2789051" y="5335938"/>
            <a:ext cx="6613895" cy="830997"/>
          </a:xfrm>
          <a:prstGeom prst="rect">
            <a:avLst/>
          </a:prstGeom>
          <a:noFill/>
        </p:spPr>
        <p:txBody>
          <a:bodyPr wrap="square" rtlCol="0" anchor="ctr">
            <a:spAutoFit/>
          </a:bodyPr>
          <a:lstStyle/>
          <a:p>
            <a:pPr algn="just"/>
            <a:r>
              <a:rPr lang="tr-TR" sz="2400" b="1" dirty="0">
                <a:solidFill>
                  <a:srgbClr val="012855"/>
                </a:solidFill>
                <a:latin typeface="Helvetica" pitchFamily="2" charset="0"/>
              </a:rPr>
              <a:t>Hazırlayan	: Alp Doğan Fidan</a:t>
            </a:r>
          </a:p>
          <a:p>
            <a:pPr algn="just"/>
            <a:r>
              <a:rPr lang="tr-TR" sz="2400" b="1" dirty="0">
                <a:solidFill>
                  <a:srgbClr val="012855"/>
                </a:solidFill>
                <a:latin typeface="Helvetica" pitchFamily="2" charset="0"/>
              </a:rPr>
              <a:t>Danışman	: Dr. Öğr. Üyesi Bahri </a:t>
            </a:r>
            <a:r>
              <a:rPr lang="tr-TR" sz="2400" b="1" dirty="0" err="1">
                <a:solidFill>
                  <a:srgbClr val="012855"/>
                </a:solidFill>
                <a:latin typeface="Helvetica" pitchFamily="2" charset="0"/>
              </a:rPr>
              <a:t>Güldoğan</a:t>
            </a:r>
            <a:endParaRPr lang="tr-TR" sz="2400" b="1" dirty="0">
              <a:solidFill>
                <a:srgbClr val="012855"/>
              </a:solidFill>
              <a:latin typeface="Helvetica" pitchFamily="2" charset="0"/>
            </a:endParaRP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696572"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Çalışmanın Katkısı</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383632" y="2048254"/>
            <a:ext cx="10771632" cy="1938992"/>
          </a:xfrm>
          <a:prstGeom prst="rect">
            <a:avLst/>
          </a:prstGeom>
          <a:noFill/>
        </p:spPr>
        <p:txBody>
          <a:bodyPr wrap="square" rtlCol="0">
            <a:spAutoFit/>
          </a:bodyPr>
          <a:lstStyle/>
          <a:p>
            <a:pPr marL="742950" lvl="1" indent="-285750" algn="just">
              <a:buFont typeface="Arial" panose="020B0604020202020204" pitchFamily="34" charset="0"/>
              <a:buChar char="•"/>
              <a:defRPr/>
            </a:pPr>
            <a:r>
              <a:rPr lang="tr-TR" sz="2000" dirty="0">
                <a:solidFill>
                  <a:srgbClr val="022756"/>
                </a:solidFill>
                <a:latin typeface="Helvetica" pitchFamily="2" charset="0"/>
              </a:rPr>
              <a:t>Bilgisayarlı görü, makine öğrenmesi, ve derin öğrenme terimlerinin açıklanması</a:t>
            </a:r>
          </a:p>
          <a:p>
            <a:pPr marL="742950" lvl="1" indent="-285750" algn="just">
              <a:buFont typeface="Arial" panose="020B0604020202020204" pitchFamily="34" charset="0"/>
              <a:buChar char="•"/>
              <a:defRPr/>
            </a:pPr>
            <a:r>
              <a:rPr lang="tr-TR" sz="2000" dirty="0">
                <a:solidFill>
                  <a:srgbClr val="022756"/>
                </a:solidFill>
                <a:latin typeface="Helvetica" pitchFamily="2" charset="0"/>
              </a:rPr>
              <a:t>Yapay sinir ağları (ANN) ve </a:t>
            </a:r>
            <a:r>
              <a:rPr lang="tr-TR" sz="2000" dirty="0" err="1">
                <a:solidFill>
                  <a:srgbClr val="022756"/>
                </a:solidFill>
                <a:latin typeface="Helvetica" pitchFamily="2" charset="0"/>
              </a:rPr>
              <a:t>evrişimsel</a:t>
            </a:r>
            <a:r>
              <a:rPr lang="tr-TR" sz="2000" dirty="0">
                <a:solidFill>
                  <a:srgbClr val="022756"/>
                </a:solidFill>
                <a:latin typeface="Helvetica" pitchFamily="2" charset="0"/>
              </a:rPr>
              <a:t> sinir ağları (CNN) incelenmesi</a:t>
            </a:r>
          </a:p>
          <a:p>
            <a:pPr marL="742950" lvl="1" indent="-285750" algn="just">
              <a:buFont typeface="Arial" panose="020B0604020202020204" pitchFamily="34" charset="0"/>
              <a:buChar char="•"/>
              <a:defRPr/>
            </a:pPr>
            <a:r>
              <a:rPr lang="tr-TR" sz="2000" dirty="0">
                <a:solidFill>
                  <a:srgbClr val="022756"/>
                </a:solidFill>
                <a:latin typeface="Helvetica" pitchFamily="2" charset="0"/>
              </a:rPr>
              <a:t>Tek aşamalı obje tespiti modeli kullanılarak obje tespiti yapabilen bir uygulama ortaya konulması</a:t>
            </a:r>
          </a:p>
          <a:p>
            <a:pPr marL="742950" lvl="1" indent="-285750" algn="just">
              <a:buFont typeface="Arial" panose="020B0604020202020204" pitchFamily="34" charset="0"/>
              <a:buChar char="•"/>
              <a:defRPr/>
            </a:pPr>
            <a:r>
              <a:rPr lang="tr-TR" sz="2000" dirty="0">
                <a:solidFill>
                  <a:srgbClr val="022756"/>
                </a:solidFill>
                <a:latin typeface="Helvetica" pitchFamily="2" charset="0"/>
              </a:rPr>
              <a:t>Modelin daha başarılı bir eğitim süreci geçirmesi için dikkat edilmesi gereken kısımlara değinilmesi</a:t>
            </a:r>
          </a:p>
        </p:txBody>
      </p:sp>
    </p:spTree>
    <p:extLst>
      <p:ext uri="{BB962C8B-B14F-4D97-AF65-F5344CB8AC3E}">
        <p14:creationId xmlns:p14="http://schemas.microsoft.com/office/powerpoint/2010/main" val="181314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148345"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Dijital Görüntü</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788481"/>
            <a:ext cx="10771632"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Elektromanyetik dalgalar, Analog ve Dijital sinyaller</a:t>
            </a: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Pixel</a:t>
            </a:r>
            <a:r>
              <a:rPr lang="tr-TR" sz="2000" dirty="0">
                <a:solidFill>
                  <a:srgbClr val="022756"/>
                </a:solidFill>
                <a:latin typeface="Helvetica" pitchFamily="2" charset="0"/>
              </a:rPr>
              <a:t> kavramı</a:t>
            </a:r>
          </a:p>
          <a:p>
            <a:pPr marL="285750" lvl="0" indent="-285750" algn="just">
              <a:buFont typeface="Arial" panose="020B0604020202020204" pitchFamily="34" charset="0"/>
              <a:buChar char="•"/>
              <a:defRPr/>
            </a:pPr>
            <a:r>
              <a:rPr lang="tr-TR" sz="2000" dirty="0">
                <a:solidFill>
                  <a:srgbClr val="022756"/>
                </a:solidFill>
                <a:latin typeface="Helvetica" pitchFamily="2" charset="0"/>
              </a:rPr>
              <a:t>Renkli görüntüler</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11" name="Resim 10">
            <a:extLst>
              <a:ext uri="{FF2B5EF4-FFF2-40B4-BE49-F238E27FC236}">
                <a16:creationId xmlns:a16="http://schemas.microsoft.com/office/drawing/2014/main" id="{67037D78-9365-917D-00EA-99E198F36AEC}"/>
              </a:ext>
            </a:extLst>
          </p:cNvPr>
          <p:cNvPicPr>
            <a:picLocks noChangeAspect="1"/>
          </p:cNvPicPr>
          <p:nvPr/>
        </p:nvPicPr>
        <p:blipFill>
          <a:blip r:embed="rId2"/>
          <a:stretch>
            <a:fillRect/>
          </a:stretch>
        </p:blipFill>
        <p:spPr>
          <a:xfrm>
            <a:off x="4633913" y="4668865"/>
            <a:ext cx="2924173" cy="1680671"/>
          </a:xfrm>
          <a:prstGeom prst="rect">
            <a:avLst/>
          </a:prstGeom>
        </p:spPr>
      </p:pic>
      <p:sp>
        <p:nvSpPr>
          <p:cNvPr id="13" name="Metin kutusu 12">
            <a:extLst>
              <a:ext uri="{FF2B5EF4-FFF2-40B4-BE49-F238E27FC236}">
                <a16:creationId xmlns:a16="http://schemas.microsoft.com/office/drawing/2014/main" id="{E6F64594-F16E-1D08-2230-5E5188D0330D}"/>
              </a:ext>
            </a:extLst>
          </p:cNvPr>
          <p:cNvSpPr txBox="1"/>
          <p:nvPr/>
        </p:nvSpPr>
        <p:spPr>
          <a:xfrm>
            <a:off x="2351845" y="6418732"/>
            <a:ext cx="7488307" cy="369332"/>
          </a:xfrm>
          <a:prstGeom prst="rect">
            <a:avLst/>
          </a:prstGeom>
          <a:noFill/>
        </p:spPr>
        <p:txBody>
          <a:bodyPr wrap="square">
            <a:spAutoFit/>
          </a:bodyPr>
          <a:lstStyle/>
          <a:p>
            <a:pPr algn="ctr"/>
            <a:r>
              <a:rPr lang="tr-TR" dirty="0"/>
              <a:t>{𝐼(𝑖, 𝑗, 𝑘) | 𝑖 = 1, 2, … , 𝑋; 𝑗 = 1, 2, … , 𝑌; 𝑘 = 1, 2, 3}</a:t>
            </a:r>
          </a:p>
        </p:txBody>
      </p:sp>
      <p:pic>
        <p:nvPicPr>
          <p:cNvPr id="15" name="Resim 14">
            <a:extLst>
              <a:ext uri="{FF2B5EF4-FFF2-40B4-BE49-F238E27FC236}">
                <a16:creationId xmlns:a16="http://schemas.microsoft.com/office/drawing/2014/main" id="{D4D26452-BE19-E8EB-BB3E-4DC288516C07}"/>
              </a:ext>
            </a:extLst>
          </p:cNvPr>
          <p:cNvPicPr>
            <a:picLocks noChangeAspect="1"/>
          </p:cNvPicPr>
          <p:nvPr/>
        </p:nvPicPr>
        <p:blipFill>
          <a:blip r:embed="rId3"/>
          <a:stretch>
            <a:fillRect/>
          </a:stretch>
        </p:blipFill>
        <p:spPr>
          <a:xfrm>
            <a:off x="2579100" y="2363984"/>
            <a:ext cx="3516898" cy="1513522"/>
          </a:xfrm>
          <a:prstGeom prst="rect">
            <a:avLst/>
          </a:prstGeom>
        </p:spPr>
      </p:pic>
      <p:pic>
        <p:nvPicPr>
          <p:cNvPr id="17" name="Resim 16">
            <a:extLst>
              <a:ext uri="{FF2B5EF4-FFF2-40B4-BE49-F238E27FC236}">
                <a16:creationId xmlns:a16="http://schemas.microsoft.com/office/drawing/2014/main" id="{B86AE1AF-453D-F72A-5603-D5FFC870943E}"/>
              </a:ext>
            </a:extLst>
          </p:cNvPr>
          <p:cNvPicPr>
            <a:picLocks noChangeAspect="1"/>
          </p:cNvPicPr>
          <p:nvPr/>
        </p:nvPicPr>
        <p:blipFill>
          <a:blip r:embed="rId4"/>
          <a:stretch>
            <a:fillRect/>
          </a:stretch>
        </p:blipFill>
        <p:spPr>
          <a:xfrm>
            <a:off x="6802400" y="2363984"/>
            <a:ext cx="3517253" cy="1513522"/>
          </a:xfrm>
          <a:prstGeom prst="rect">
            <a:avLst/>
          </a:prstGeom>
        </p:spPr>
      </p:pic>
    </p:spTree>
    <p:extLst>
      <p:ext uri="{BB962C8B-B14F-4D97-AF65-F5344CB8AC3E}">
        <p14:creationId xmlns:p14="http://schemas.microsoft.com/office/powerpoint/2010/main" val="382716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57349"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Görüntü İşleme</a:t>
            </a:r>
            <a:endParaRPr lang="tr-TR" sz="220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D67AFCEC-B6C3-A26E-2C05-CA50A5C6B77C}"/>
              </a:ext>
            </a:extLst>
          </p:cNvPr>
          <p:cNvSpPr txBox="1"/>
          <p:nvPr/>
        </p:nvSpPr>
        <p:spPr>
          <a:xfrm>
            <a:off x="768096" y="2048254"/>
            <a:ext cx="10771632" cy="1015663"/>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Endustri</a:t>
            </a:r>
            <a:r>
              <a:rPr lang="tr-TR" sz="2000" dirty="0">
                <a:solidFill>
                  <a:srgbClr val="022756"/>
                </a:solidFill>
                <a:latin typeface="Helvetica" pitchFamily="2" charset="0"/>
              </a:rPr>
              <a:t> 4.0 devrimde başrolü oynamaktadır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Görüntüleri düzenlemek, sıkıştırmak, ve diğer amaçlar için kullanılır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Girdi ve çıktı görüntüdür</a:t>
            </a:r>
          </a:p>
        </p:txBody>
      </p:sp>
      <p:pic>
        <p:nvPicPr>
          <p:cNvPr id="6" name="Resim 5">
            <a:extLst>
              <a:ext uri="{FF2B5EF4-FFF2-40B4-BE49-F238E27FC236}">
                <a16:creationId xmlns:a16="http://schemas.microsoft.com/office/drawing/2014/main" id="{43CAFB06-08A7-A663-B1F6-E248DF6236B0}"/>
              </a:ext>
            </a:extLst>
          </p:cNvPr>
          <p:cNvPicPr>
            <a:picLocks noChangeAspect="1"/>
          </p:cNvPicPr>
          <p:nvPr/>
        </p:nvPicPr>
        <p:blipFill>
          <a:blip r:embed="rId3"/>
          <a:stretch>
            <a:fillRect/>
          </a:stretch>
        </p:blipFill>
        <p:spPr>
          <a:xfrm>
            <a:off x="2639187" y="3429000"/>
            <a:ext cx="7029450" cy="2962275"/>
          </a:xfrm>
          <a:prstGeom prst="rect">
            <a:avLst/>
          </a:prstGeom>
        </p:spPr>
      </p:pic>
    </p:spTree>
    <p:extLst>
      <p:ext uri="{BB962C8B-B14F-4D97-AF65-F5344CB8AC3E}">
        <p14:creationId xmlns:p14="http://schemas.microsoft.com/office/powerpoint/2010/main" val="420904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44900"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Bilgisayarlı Görü</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631216"/>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Dijital formattaki görüntülerden bilgi çıkarımı yapılır.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Görüntü işleme, bilgisayarlı görünün önemli yapıtaşlarındandır (</a:t>
            </a:r>
            <a:r>
              <a:rPr lang="tr-TR" sz="2000" dirty="0" err="1">
                <a:solidFill>
                  <a:srgbClr val="022756"/>
                </a:solidFill>
                <a:latin typeface="Helvetica" pitchFamily="2" charset="0"/>
              </a:rPr>
              <a:t>Preprocessing</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r>
              <a:rPr lang="tr-TR" sz="2000" dirty="0">
                <a:solidFill>
                  <a:srgbClr val="022756"/>
                </a:solidFill>
                <a:latin typeface="Helvetica" pitchFamily="2" charset="0"/>
              </a:rPr>
              <a:t>Girdi görüntüyken, çıktı görüntüden elde edilen bilgidir.</a:t>
            </a:r>
          </a:p>
          <a:p>
            <a:pPr marL="285750" indent="-285750" algn="just">
              <a:buFont typeface="Arial" panose="020B0604020202020204" pitchFamily="34" charset="0"/>
              <a:buChar char="•"/>
              <a:defRPr/>
            </a:pPr>
            <a:r>
              <a:rPr lang="tr-TR" sz="2000" dirty="0">
                <a:solidFill>
                  <a:srgbClr val="022756"/>
                </a:solidFill>
                <a:latin typeface="Helvetica" pitchFamily="2" charset="0"/>
              </a:rPr>
              <a:t>Örnek: hastalıkların teşhisi, sporcular ve varsa toplar için nesne takibi </a:t>
            </a:r>
            <a:r>
              <a:rPr lang="tr-TR" sz="2000" dirty="0" err="1">
                <a:solidFill>
                  <a:srgbClr val="022756"/>
                </a:solidFill>
                <a:latin typeface="Helvetica" pitchFamily="2" charset="0"/>
              </a:rPr>
              <a:t>takibi</a:t>
            </a:r>
            <a:r>
              <a:rPr lang="tr-TR" sz="2000" dirty="0">
                <a:solidFill>
                  <a:srgbClr val="022756"/>
                </a:solidFill>
                <a:latin typeface="Helvetica" pitchFamily="2" charset="0"/>
              </a:rPr>
              <a:t> vs.</a:t>
            </a:r>
          </a:p>
          <a:p>
            <a:pPr marL="285750" lvl="0" indent="-285750" algn="just">
              <a:buFont typeface="Arial" panose="020B0604020202020204" pitchFamily="34" charset="0"/>
              <a:buChar char="•"/>
              <a:defRPr/>
            </a:pPr>
            <a:r>
              <a:rPr lang="tr-TR" sz="2000" dirty="0">
                <a:solidFill>
                  <a:srgbClr val="022756"/>
                </a:solidFill>
                <a:latin typeface="Helvetica" pitchFamily="2" charset="0"/>
              </a:rPr>
              <a:t>Ülkemizde de bu teknolojiden yararlanılmaktadır (Memiş, 2023).</a:t>
            </a:r>
          </a:p>
        </p:txBody>
      </p:sp>
      <p:pic>
        <p:nvPicPr>
          <p:cNvPr id="5" name="Resim 4">
            <a:extLst>
              <a:ext uri="{FF2B5EF4-FFF2-40B4-BE49-F238E27FC236}">
                <a16:creationId xmlns:a16="http://schemas.microsoft.com/office/drawing/2014/main" id="{7B9914DA-96F0-38C0-7519-96EB0F98CDE2}"/>
              </a:ext>
            </a:extLst>
          </p:cNvPr>
          <p:cNvPicPr>
            <a:picLocks noChangeAspect="1"/>
          </p:cNvPicPr>
          <p:nvPr/>
        </p:nvPicPr>
        <p:blipFill>
          <a:blip r:embed="rId2"/>
          <a:stretch>
            <a:fillRect/>
          </a:stretch>
        </p:blipFill>
        <p:spPr>
          <a:xfrm>
            <a:off x="2486025" y="3720548"/>
            <a:ext cx="7219950" cy="2495550"/>
          </a:xfrm>
          <a:prstGeom prst="rect">
            <a:avLst/>
          </a:prstGeom>
        </p:spPr>
      </p:pic>
    </p:spTree>
    <p:extLst>
      <p:ext uri="{BB962C8B-B14F-4D97-AF65-F5344CB8AC3E}">
        <p14:creationId xmlns:p14="http://schemas.microsoft.com/office/powerpoint/2010/main" val="145881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44900"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Bilgisayarlı Görü</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32343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Bazı alanlar: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Nesne sınıflandırma,</a:t>
            </a:r>
          </a:p>
          <a:p>
            <a:pPr marL="742950" lvl="1" indent="-285750" algn="just">
              <a:buFont typeface="Arial" panose="020B0604020202020204" pitchFamily="34" charset="0"/>
              <a:buChar char="•"/>
              <a:defRPr/>
            </a:pPr>
            <a:r>
              <a:rPr lang="tr-TR" sz="2000" dirty="0">
                <a:solidFill>
                  <a:srgbClr val="022756"/>
                </a:solidFill>
                <a:latin typeface="Helvetica" pitchFamily="2" charset="0"/>
              </a:rPr>
              <a:t>Nesne tespiti,</a:t>
            </a:r>
          </a:p>
          <a:p>
            <a:pPr marL="742950" lvl="1" indent="-285750" algn="just">
              <a:buFont typeface="Arial" panose="020B0604020202020204" pitchFamily="34" charset="0"/>
              <a:buChar char="•"/>
              <a:defRPr/>
            </a:pPr>
            <a:r>
              <a:rPr lang="tr-TR" sz="2000" dirty="0">
                <a:solidFill>
                  <a:srgbClr val="022756"/>
                </a:solidFill>
                <a:latin typeface="Helvetica" pitchFamily="2" charset="0"/>
              </a:rPr>
              <a:t>Nesne segmentasyonu.</a:t>
            </a:r>
          </a:p>
        </p:txBody>
      </p:sp>
    </p:spTree>
    <p:extLst>
      <p:ext uri="{BB962C8B-B14F-4D97-AF65-F5344CB8AC3E}">
        <p14:creationId xmlns:p14="http://schemas.microsoft.com/office/powerpoint/2010/main" val="45566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4156907"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Makine Öğrenmesi (1.Dönem)</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2554545"/>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Kayıp fonksiyonu</a:t>
            </a: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Örn</a:t>
            </a:r>
            <a:r>
              <a:rPr lang="tr-TR" sz="2000" dirty="0">
                <a:solidFill>
                  <a:srgbClr val="022756"/>
                </a:solidFill>
                <a:latin typeface="Helvetica" pitchFamily="2" charset="0"/>
              </a:rPr>
              <a:t>: MSE, BCE</a:t>
            </a:r>
          </a:p>
          <a:p>
            <a:pPr marL="285750" lvl="0" indent="-285750" algn="just">
              <a:buFont typeface="Arial" panose="020B0604020202020204" pitchFamily="34" charset="0"/>
              <a:buChar char="•"/>
              <a:defRPr/>
            </a:pPr>
            <a:r>
              <a:rPr lang="tr-TR" sz="2000" dirty="0">
                <a:solidFill>
                  <a:srgbClr val="022756"/>
                </a:solidFill>
                <a:latin typeface="Helvetica" pitchFamily="2" charset="0"/>
              </a:rPr>
              <a:t>Optimizasyon</a:t>
            </a:r>
          </a:p>
          <a:p>
            <a:pPr marL="742950" lvl="1" indent="-285750" algn="just">
              <a:buFont typeface="Arial" panose="020B0604020202020204" pitchFamily="34" charset="0"/>
              <a:buChar char="•"/>
              <a:defRPr/>
            </a:pPr>
            <a:r>
              <a:rPr lang="tr-TR" sz="2000" dirty="0">
                <a:solidFill>
                  <a:srgbClr val="022756"/>
                </a:solidFill>
                <a:latin typeface="Helvetica" pitchFamily="2" charset="0"/>
              </a:rPr>
              <a:t>First-</a:t>
            </a:r>
            <a:r>
              <a:rPr lang="tr-TR" sz="2000" dirty="0" err="1">
                <a:solidFill>
                  <a:srgbClr val="022756"/>
                </a:solidFill>
                <a:latin typeface="Helvetica" pitchFamily="2" charset="0"/>
              </a:rPr>
              <a:t>Order</a:t>
            </a:r>
            <a:r>
              <a:rPr lang="tr-TR" sz="2000" dirty="0">
                <a:solidFill>
                  <a:srgbClr val="022756"/>
                </a:solidFill>
                <a:latin typeface="Helvetica" pitchFamily="2" charset="0"/>
              </a:rPr>
              <a:t> </a:t>
            </a:r>
            <a:r>
              <a:rPr lang="tr-TR" sz="2000" dirty="0" err="1">
                <a:solidFill>
                  <a:srgbClr val="022756"/>
                </a:solidFill>
                <a:latin typeface="Helvetica" pitchFamily="2" charset="0"/>
              </a:rPr>
              <a:t>Methods</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Örn</a:t>
            </a:r>
            <a:r>
              <a:rPr lang="tr-TR" sz="2000" dirty="0">
                <a:solidFill>
                  <a:srgbClr val="022756"/>
                </a:solidFill>
                <a:latin typeface="Helvetica" pitchFamily="2" charset="0"/>
              </a:rPr>
              <a:t>: SGD, Adam vs.</a:t>
            </a:r>
          </a:p>
          <a:p>
            <a:pPr marL="285750" lvl="0" indent="-285750" algn="just">
              <a:buFont typeface="Arial" panose="020B0604020202020204" pitchFamily="34" charset="0"/>
              <a:buChar char="•"/>
              <a:defRPr/>
            </a:pPr>
            <a:r>
              <a:rPr lang="tr-TR" sz="2000" dirty="0">
                <a:solidFill>
                  <a:srgbClr val="022756"/>
                </a:solidFill>
                <a:latin typeface="Helvetica" pitchFamily="2" charset="0"/>
              </a:rPr>
              <a:t>Öğrenme çeşitleri</a:t>
            </a: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Supervised</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Unsupervised</a:t>
            </a: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405503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55746"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CNN (1.Dönem)</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378565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ANN</a:t>
            </a: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Perceptron</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a:solidFill>
                  <a:srgbClr val="022756"/>
                </a:solidFill>
                <a:latin typeface="Helvetica" pitchFamily="2" charset="0"/>
              </a:rPr>
              <a:t>AND </a:t>
            </a:r>
            <a:r>
              <a:rPr lang="tr-TR" sz="2000" dirty="0" err="1">
                <a:solidFill>
                  <a:srgbClr val="022756"/>
                </a:solidFill>
                <a:latin typeface="Helvetica" pitchFamily="2" charset="0"/>
              </a:rPr>
              <a:t>gate</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a:solidFill>
                  <a:srgbClr val="022756"/>
                </a:solidFill>
                <a:latin typeface="Helvetica" pitchFamily="2" charset="0"/>
              </a:rPr>
              <a:t>OR </a:t>
            </a:r>
            <a:r>
              <a:rPr lang="tr-TR" sz="2000" dirty="0" err="1">
                <a:solidFill>
                  <a:srgbClr val="022756"/>
                </a:solidFill>
                <a:latin typeface="Helvetica" pitchFamily="2" charset="0"/>
              </a:rPr>
              <a:t>gate</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Multi </a:t>
            </a:r>
            <a:r>
              <a:rPr lang="tr-TR" sz="2000" dirty="0" err="1">
                <a:solidFill>
                  <a:srgbClr val="022756"/>
                </a:solidFill>
                <a:latin typeface="Helvetica" pitchFamily="2" charset="0"/>
              </a:rPr>
              <a:t>Layer</a:t>
            </a:r>
            <a:r>
              <a:rPr lang="tr-TR" sz="2000" dirty="0">
                <a:solidFill>
                  <a:srgbClr val="022756"/>
                </a:solidFill>
                <a:latin typeface="Helvetica" pitchFamily="2" charset="0"/>
              </a:rPr>
              <a:t> </a:t>
            </a:r>
            <a:r>
              <a:rPr lang="tr-TR" sz="2000" dirty="0" err="1">
                <a:solidFill>
                  <a:srgbClr val="022756"/>
                </a:solidFill>
                <a:latin typeface="Helvetica" pitchFamily="2" charset="0"/>
              </a:rPr>
              <a:t>Perceptron</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a:solidFill>
                  <a:srgbClr val="022756"/>
                </a:solidFill>
                <a:latin typeface="Helvetica" pitchFamily="2" charset="0"/>
              </a:rPr>
              <a:t>XOR </a:t>
            </a:r>
            <a:r>
              <a:rPr lang="tr-TR" sz="2000" dirty="0" err="1">
                <a:solidFill>
                  <a:srgbClr val="022756"/>
                </a:solidFill>
                <a:latin typeface="Helvetica" pitchFamily="2" charset="0"/>
              </a:rPr>
              <a:t>gate</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Modelin öğrenmesi</a:t>
            </a: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Forward</a:t>
            </a:r>
            <a:r>
              <a:rPr lang="tr-TR" sz="2000" dirty="0">
                <a:solidFill>
                  <a:srgbClr val="022756"/>
                </a:solidFill>
                <a:latin typeface="Helvetica" pitchFamily="2" charset="0"/>
              </a:rPr>
              <a:t> </a:t>
            </a:r>
            <a:r>
              <a:rPr lang="tr-TR" sz="2000" dirty="0" err="1">
                <a:solidFill>
                  <a:srgbClr val="022756"/>
                </a:solidFill>
                <a:latin typeface="Helvetica" pitchFamily="2" charset="0"/>
              </a:rPr>
              <a:t>propagation</a:t>
            </a:r>
            <a:r>
              <a:rPr lang="tr-TR" sz="2000" dirty="0">
                <a:solidFill>
                  <a:srgbClr val="022756"/>
                </a:solidFill>
                <a:latin typeface="Helvetica" pitchFamily="2" charset="0"/>
              </a:rPr>
              <a:t> (kayıpların elde edilmesi)</a:t>
            </a: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Backward</a:t>
            </a:r>
            <a:r>
              <a:rPr lang="tr-TR" sz="2000" dirty="0">
                <a:solidFill>
                  <a:srgbClr val="022756"/>
                </a:solidFill>
                <a:latin typeface="Helvetica" pitchFamily="2" charset="0"/>
              </a:rPr>
              <a:t> </a:t>
            </a:r>
            <a:r>
              <a:rPr lang="tr-TR" sz="2000" dirty="0" err="1">
                <a:solidFill>
                  <a:srgbClr val="022756"/>
                </a:solidFill>
                <a:latin typeface="Helvetica" pitchFamily="2" charset="0"/>
              </a:rPr>
              <a:t>propagation</a:t>
            </a:r>
            <a:r>
              <a:rPr lang="tr-TR" sz="2000" dirty="0">
                <a:solidFill>
                  <a:srgbClr val="022756"/>
                </a:solidFill>
                <a:latin typeface="Helvetica" pitchFamily="2" charset="0"/>
              </a:rPr>
              <a:t> (gradyan alarak kayıplara göre ağırlıkların optimize edilmesi</a:t>
            </a:r>
          </a:p>
          <a:p>
            <a:pPr marL="285750" indent="-285750" algn="just">
              <a:buFont typeface="Arial" panose="020B0604020202020204" pitchFamily="34" charset="0"/>
              <a:buChar char="•"/>
              <a:defRPr/>
            </a:pPr>
            <a:r>
              <a:rPr lang="tr-TR" sz="2000" dirty="0" err="1">
                <a:solidFill>
                  <a:srgbClr val="022756"/>
                </a:solidFill>
                <a:latin typeface="Helvetica" pitchFamily="2" charset="0"/>
              </a:rPr>
              <a:t>LeNet</a:t>
            </a:r>
            <a:r>
              <a:rPr lang="tr-TR" sz="2000" dirty="0">
                <a:solidFill>
                  <a:srgbClr val="022756"/>
                </a:solidFill>
                <a:latin typeface="Helvetica" pitchFamily="2" charset="0"/>
              </a:rPr>
              <a:t> 1998</a:t>
            </a:r>
          </a:p>
          <a:p>
            <a:pPr marL="285750" indent="-285750" algn="just">
              <a:buFont typeface="Arial" panose="020B0604020202020204" pitchFamily="34" charset="0"/>
              <a:buChar char="•"/>
              <a:defRPr/>
            </a:pPr>
            <a:r>
              <a:rPr lang="tr-TR" sz="2000" dirty="0" err="1">
                <a:solidFill>
                  <a:srgbClr val="022756"/>
                </a:solidFill>
                <a:latin typeface="Helvetica" pitchFamily="2" charset="0"/>
              </a:rPr>
              <a:t>ImageNet</a:t>
            </a:r>
            <a:r>
              <a:rPr lang="tr-TR" sz="2000" dirty="0">
                <a:solidFill>
                  <a:srgbClr val="022756"/>
                </a:solidFill>
                <a:latin typeface="Helvetica" pitchFamily="2" charset="0"/>
              </a:rPr>
              <a:t> 2012</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396031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55746"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CNN (1.Dönem)</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631216"/>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CNN katmanları</a:t>
            </a:r>
          </a:p>
          <a:p>
            <a:pPr marL="742950" lvl="1" indent="-285750" algn="just">
              <a:buFont typeface="Arial" panose="020B0604020202020204" pitchFamily="34" charset="0"/>
              <a:buChar char="•"/>
              <a:defRPr/>
            </a:pPr>
            <a:r>
              <a:rPr lang="tr-TR" sz="2000" dirty="0">
                <a:solidFill>
                  <a:srgbClr val="022756"/>
                </a:solidFill>
                <a:latin typeface="Helvetica" pitchFamily="2" charset="0"/>
              </a:rPr>
              <a:t>Konvolüsyon katmanı (filtrelerle özniteliklerin çıkarıldığı katman)</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72D62865-8568-780A-2B71-2C1F19170498}"/>
              </a:ext>
            </a:extLst>
          </p:cNvPr>
          <p:cNvPicPr>
            <a:picLocks noChangeAspect="1"/>
          </p:cNvPicPr>
          <p:nvPr/>
        </p:nvPicPr>
        <p:blipFill>
          <a:blip r:embed="rId3"/>
          <a:stretch>
            <a:fillRect/>
          </a:stretch>
        </p:blipFill>
        <p:spPr>
          <a:xfrm>
            <a:off x="5781611" y="4504501"/>
            <a:ext cx="5173966" cy="2207873"/>
          </a:xfrm>
          <a:prstGeom prst="rect">
            <a:avLst/>
          </a:prstGeom>
          <a:ln>
            <a:noFill/>
          </a:ln>
          <a:effectLst>
            <a:outerShdw blurRad="190500" algn="tl" rotWithShape="0">
              <a:srgbClr val="000000">
                <a:alpha val="70000"/>
              </a:srgbClr>
            </a:outerShdw>
          </a:effectLst>
        </p:spPr>
      </p:pic>
      <p:pic>
        <p:nvPicPr>
          <p:cNvPr id="7" name="Resim 6">
            <a:extLst>
              <a:ext uri="{FF2B5EF4-FFF2-40B4-BE49-F238E27FC236}">
                <a16:creationId xmlns:a16="http://schemas.microsoft.com/office/drawing/2014/main" id="{4D25A0FE-468D-2150-35CB-2F32FE6AAAB7}"/>
              </a:ext>
            </a:extLst>
          </p:cNvPr>
          <p:cNvPicPr>
            <a:picLocks noChangeAspect="1"/>
          </p:cNvPicPr>
          <p:nvPr/>
        </p:nvPicPr>
        <p:blipFill>
          <a:blip r:embed="rId4"/>
          <a:stretch>
            <a:fillRect/>
          </a:stretch>
        </p:blipFill>
        <p:spPr>
          <a:xfrm>
            <a:off x="5781611" y="2965785"/>
            <a:ext cx="5173966" cy="1346442"/>
          </a:xfrm>
          <a:prstGeom prst="rect">
            <a:avLst/>
          </a:prstGeom>
          <a:ln>
            <a:noFill/>
          </a:ln>
          <a:effectLst>
            <a:outerShdw blurRad="190500" algn="tl" rotWithShape="0">
              <a:srgbClr val="000000">
                <a:alpha val="70000"/>
              </a:srgbClr>
            </a:outerShdw>
          </a:effectLst>
        </p:spPr>
      </p:pic>
      <p:pic>
        <p:nvPicPr>
          <p:cNvPr id="9" name="Resim 8">
            <a:extLst>
              <a:ext uri="{FF2B5EF4-FFF2-40B4-BE49-F238E27FC236}">
                <a16:creationId xmlns:a16="http://schemas.microsoft.com/office/drawing/2014/main" id="{28332F76-E561-4964-5DB5-B5A17FA6BD58}"/>
              </a:ext>
            </a:extLst>
          </p:cNvPr>
          <p:cNvPicPr>
            <a:picLocks noChangeAspect="1"/>
          </p:cNvPicPr>
          <p:nvPr/>
        </p:nvPicPr>
        <p:blipFill>
          <a:blip r:embed="rId5"/>
          <a:stretch>
            <a:fillRect/>
          </a:stretch>
        </p:blipFill>
        <p:spPr>
          <a:xfrm>
            <a:off x="1842015" y="2965785"/>
            <a:ext cx="3022872" cy="37465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1375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1157689" cy="430887"/>
          </a:xfrm>
          <a:prstGeom prst="rect">
            <a:avLst/>
          </a:prstGeom>
          <a:noFill/>
        </p:spPr>
        <p:txBody>
          <a:bodyPr wrap="none" rtlCol="0">
            <a:spAutoFit/>
          </a:bodyPr>
          <a:lstStyle/>
          <a:p>
            <a:r>
              <a:rPr lang="tr-TR" sz="2200" b="1" dirty="0" err="1">
                <a:solidFill>
                  <a:srgbClr val="FFFFFF"/>
                </a:solidFill>
                <a:latin typeface="Helvetica" panose="020B0604020202020204" pitchFamily="34" charset="0"/>
                <a:cs typeface="Helvetica" panose="020B0604020202020204" pitchFamily="34" charset="0"/>
              </a:rPr>
              <a:t>ResNet</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32343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Residual</a:t>
            </a:r>
            <a:r>
              <a:rPr lang="tr-TR" sz="2000" dirty="0">
                <a:solidFill>
                  <a:srgbClr val="022756"/>
                </a:solidFill>
                <a:latin typeface="Helvetica" pitchFamily="2" charset="0"/>
              </a:rPr>
              <a:t> blok</a:t>
            </a:r>
          </a:p>
          <a:p>
            <a:pPr marL="285750" indent="-285750" algn="just">
              <a:buFont typeface="Arial" panose="020B0604020202020204" pitchFamily="34" charset="0"/>
              <a:buChar char="•"/>
              <a:defRPr/>
            </a:pPr>
            <a:r>
              <a:rPr lang="tr-TR" sz="2000" dirty="0">
                <a:solidFill>
                  <a:srgbClr val="022756"/>
                </a:solidFill>
                <a:latin typeface="Helvetica" pitchFamily="2" charset="0"/>
              </a:rPr>
              <a:t>Gradyan kaybolmasının önlenmesi</a:t>
            </a:r>
          </a:p>
          <a:p>
            <a:pPr marL="285750" indent="-285750" algn="just">
              <a:buFont typeface="Arial" panose="020B0604020202020204" pitchFamily="34" charset="0"/>
              <a:buChar char="•"/>
              <a:defRPr/>
            </a:pPr>
            <a:r>
              <a:rPr lang="tr-TR" sz="2000" dirty="0">
                <a:solidFill>
                  <a:srgbClr val="022756"/>
                </a:solidFill>
                <a:latin typeface="Helvetica" pitchFamily="2" charset="0"/>
              </a:rPr>
              <a:t>Toplama işlemi</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p:txBody>
      </p:sp>
      <p:pic>
        <p:nvPicPr>
          <p:cNvPr id="7" name="Resim 6">
            <a:extLst>
              <a:ext uri="{FF2B5EF4-FFF2-40B4-BE49-F238E27FC236}">
                <a16:creationId xmlns:a16="http://schemas.microsoft.com/office/drawing/2014/main" id="{128A766A-20DB-B3EE-8D1B-22568211C7DF}"/>
              </a:ext>
            </a:extLst>
          </p:cNvPr>
          <p:cNvPicPr>
            <a:picLocks noChangeAspect="1"/>
          </p:cNvPicPr>
          <p:nvPr/>
        </p:nvPicPr>
        <p:blipFill>
          <a:blip r:embed="rId2"/>
          <a:stretch>
            <a:fillRect/>
          </a:stretch>
        </p:blipFill>
        <p:spPr>
          <a:xfrm>
            <a:off x="8352639" y="1249397"/>
            <a:ext cx="2204374" cy="5143540"/>
          </a:xfrm>
          <a:prstGeom prst="rect">
            <a:avLst/>
          </a:prstGeom>
          <a:ln>
            <a:noFill/>
          </a:ln>
          <a:effectLst>
            <a:outerShdw blurRad="190500" algn="tl" rotWithShape="0">
              <a:srgbClr val="000000">
                <a:alpha val="70000"/>
              </a:srgbClr>
            </a:outerShdw>
          </a:effectLst>
        </p:spPr>
      </p:pic>
      <p:sp>
        <p:nvSpPr>
          <p:cNvPr id="9" name="Metin kutusu 8">
            <a:extLst>
              <a:ext uri="{FF2B5EF4-FFF2-40B4-BE49-F238E27FC236}">
                <a16:creationId xmlns:a16="http://schemas.microsoft.com/office/drawing/2014/main" id="{400CEA7C-0390-0182-A3F2-4476F803AA0D}"/>
              </a:ext>
            </a:extLst>
          </p:cNvPr>
          <p:cNvSpPr txBox="1"/>
          <p:nvPr/>
        </p:nvSpPr>
        <p:spPr>
          <a:xfrm>
            <a:off x="1749287" y="3109333"/>
            <a:ext cx="6202016" cy="369332"/>
          </a:xfrm>
          <a:prstGeom prst="rect">
            <a:avLst/>
          </a:prstGeom>
          <a:noFill/>
        </p:spPr>
        <p:txBody>
          <a:bodyPr wrap="square">
            <a:spAutoFit/>
          </a:bodyPr>
          <a:lstStyle/>
          <a:p>
            <a:r>
              <a:rPr lang="tr-TR" dirty="0"/>
              <a:t>𝑔(𝑥) = 𝐴𝑘𝑡𝑖𝑣𝑎𝑠𝑦𝑜𝑛(𝑓(𝑥) + 𝑥)</a:t>
            </a:r>
          </a:p>
        </p:txBody>
      </p:sp>
      <p:pic>
        <p:nvPicPr>
          <p:cNvPr id="6" name="Resim 5">
            <a:extLst>
              <a:ext uri="{FF2B5EF4-FFF2-40B4-BE49-F238E27FC236}">
                <a16:creationId xmlns:a16="http://schemas.microsoft.com/office/drawing/2014/main" id="{82CC58AD-8350-E1F1-AAF5-80FDEDCE52D3}"/>
              </a:ext>
            </a:extLst>
          </p:cNvPr>
          <p:cNvPicPr>
            <a:picLocks noChangeAspect="1"/>
          </p:cNvPicPr>
          <p:nvPr/>
        </p:nvPicPr>
        <p:blipFill>
          <a:blip r:embed="rId3"/>
          <a:stretch>
            <a:fillRect/>
          </a:stretch>
        </p:blipFill>
        <p:spPr>
          <a:xfrm>
            <a:off x="1749287" y="4107985"/>
            <a:ext cx="5398058" cy="22849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1020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1487908" cy="430887"/>
          </a:xfrm>
          <a:prstGeom prst="rect">
            <a:avLst/>
          </a:prstGeom>
          <a:noFill/>
        </p:spPr>
        <p:txBody>
          <a:bodyPr wrap="none" rtlCol="0">
            <a:spAutoFit/>
          </a:bodyPr>
          <a:lstStyle/>
          <a:p>
            <a:r>
              <a:rPr lang="tr-TR" sz="2200" b="1" dirty="0" err="1">
                <a:solidFill>
                  <a:srgbClr val="FFFFFF"/>
                </a:solidFill>
                <a:latin typeface="Helvetica" panose="020B0604020202020204" pitchFamily="34" charset="0"/>
                <a:cs typeface="Helvetica" panose="020B0604020202020204" pitchFamily="34" charset="0"/>
              </a:rPr>
              <a:t>DenseNet</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32343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Dense blok</a:t>
            </a:r>
          </a:p>
          <a:p>
            <a:pPr marL="285750" indent="-285750" algn="just">
              <a:buFont typeface="Arial" panose="020B0604020202020204" pitchFamily="34" charset="0"/>
              <a:buChar char="•"/>
              <a:defRPr/>
            </a:pPr>
            <a:r>
              <a:rPr lang="tr-TR" sz="2000" dirty="0">
                <a:solidFill>
                  <a:srgbClr val="022756"/>
                </a:solidFill>
                <a:latin typeface="Helvetica" pitchFamily="2" charset="0"/>
              </a:rPr>
              <a:t>Gradyan kaybolmasının önlenmesi</a:t>
            </a:r>
          </a:p>
          <a:p>
            <a:pPr marL="285750" lvl="0" indent="-285750" algn="just">
              <a:buFont typeface="Arial" panose="020B0604020202020204" pitchFamily="34" charset="0"/>
              <a:buChar char="•"/>
              <a:defRPr/>
            </a:pPr>
            <a:r>
              <a:rPr lang="tr-TR" sz="2000" dirty="0">
                <a:solidFill>
                  <a:srgbClr val="022756"/>
                </a:solidFill>
                <a:latin typeface="Helvetica" pitchFamily="2" charset="0"/>
              </a:rPr>
              <a:t>Toplama yerine birleştirme (</a:t>
            </a:r>
            <a:r>
              <a:rPr lang="tr-TR" sz="2000" dirty="0" err="1">
                <a:solidFill>
                  <a:srgbClr val="022756"/>
                </a:solidFill>
                <a:latin typeface="Helvetica" pitchFamily="2" charset="0"/>
              </a:rPr>
              <a:t>concat</a:t>
            </a:r>
            <a:r>
              <a:rPr lang="tr-TR" sz="2000" dirty="0">
                <a:solidFill>
                  <a:srgbClr val="022756"/>
                </a:solidFill>
                <a:latin typeface="Helvetica" pitchFamily="2" charset="0"/>
              </a:rPr>
              <a:t>) işlemi</a:t>
            </a:r>
          </a:p>
          <a:p>
            <a:pPr lvl="0" algn="just">
              <a:defRPr/>
            </a:pPr>
            <a:endParaRPr lang="tr-TR" sz="2000" dirty="0">
              <a:solidFill>
                <a:srgbClr val="022756"/>
              </a:solidFill>
              <a:latin typeface="Helvetica" pitchFamily="2" charset="0"/>
            </a:endParaRPr>
          </a:p>
        </p:txBody>
      </p:sp>
      <p:pic>
        <p:nvPicPr>
          <p:cNvPr id="6" name="Resim 5">
            <a:extLst>
              <a:ext uri="{FF2B5EF4-FFF2-40B4-BE49-F238E27FC236}">
                <a16:creationId xmlns:a16="http://schemas.microsoft.com/office/drawing/2014/main" id="{830ABFCF-5201-EA16-F93D-8FFA62FA8F8D}"/>
              </a:ext>
            </a:extLst>
          </p:cNvPr>
          <p:cNvPicPr>
            <a:picLocks noChangeAspect="1"/>
          </p:cNvPicPr>
          <p:nvPr/>
        </p:nvPicPr>
        <p:blipFill>
          <a:blip r:embed="rId2"/>
          <a:stretch>
            <a:fillRect/>
          </a:stretch>
        </p:blipFill>
        <p:spPr>
          <a:xfrm>
            <a:off x="2340552" y="3764566"/>
            <a:ext cx="7510895" cy="2782725"/>
          </a:xfrm>
          <a:prstGeom prst="rect">
            <a:avLst/>
          </a:prstGeom>
          <a:ln>
            <a:noFill/>
          </a:ln>
          <a:effectLst>
            <a:outerShdw blurRad="190500" algn="tl" rotWithShape="0">
              <a:srgbClr val="000000">
                <a:alpha val="70000"/>
              </a:srgbClr>
            </a:outerShdw>
          </a:effectLst>
        </p:spPr>
      </p:pic>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FBBCBAC3-7528-1060-3F6F-AF73E61FBD3E}"/>
                  </a:ext>
                </a:extLst>
              </p:cNvPr>
              <p:cNvSpPr txBox="1"/>
              <p:nvPr/>
            </p:nvSpPr>
            <p:spPr>
              <a:xfrm>
                <a:off x="3054824" y="3090410"/>
                <a:ext cx="61981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𝑥</m:t>
                      </m:r>
                      <m:r>
                        <a:rPr lang="tr-TR" i="0">
                          <a:latin typeface="Cambria Math" panose="02040503050406030204" pitchFamily="18" charset="0"/>
                        </a:rPr>
                        <m:t>→</m:t>
                      </m:r>
                      <m:d>
                        <m:dPr>
                          <m:begChr m:val="["/>
                          <m:endChr m:val="]"/>
                          <m:sepChr m:val=","/>
                          <m:ctrlPr>
                            <a:rPr lang="tr-TR" i="1">
                              <a:latin typeface="Cambria Math" panose="02040503050406030204" pitchFamily="18" charset="0"/>
                            </a:rPr>
                          </m:ctrlPr>
                        </m:dPr>
                        <m:e>
                          <m:r>
                            <a:rPr lang="tr-TR" i="1">
                              <a:latin typeface="Cambria Math" panose="02040503050406030204" pitchFamily="18" charset="0"/>
                            </a:rPr>
                            <m:t>𝑥</m:t>
                          </m:r>
                        </m:e>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1</m:t>
                              </m:r>
                            </m:sub>
                          </m:sSub>
                        </m:e>
                        <m:e>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e>
                        <m:e>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2</m:t>
                              </m:r>
                            </m:sub>
                          </m:sSub>
                        </m:e>
                        <m:e>
                          <m:d>
                            <m:dPr>
                              <m:ctrlPr>
                                <a:rPr lang="tr-TR" i="1">
                                  <a:solidFill>
                                    <a:srgbClr val="836967"/>
                                  </a:solidFill>
                                  <a:latin typeface="Cambria Math" panose="02040503050406030204" pitchFamily="18" charset="0"/>
                                </a:rPr>
                              </m:ctrlPr>
                            </m:dPr>
                            <m:e>
                              <m:d>
                                <m:dPr>
                                  <m:begChr m:val="["/>
                                  <m:endChr m:val="]"/>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1</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e>
                              </m:d>
                            </m:e>
                          </m:d>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3</m:t>
                              </m:r>
                            </m:sub>
                          </m:sSub>
                          <m:d>
                            <m:dPr>
                              <m:ctrlPr>
                                <a:rPr lang="tr-TR" i="1">
                                  <a:solidFill>
                                    <a:srgbClr val="836967"/>
                                  </a:solidFill>
                                  <a:latin typeface="Cambria Math" panose="02040503050406030204" pitchFamily="18" charset="0"/>
                                </a:rPr>
                              </m:ctrlPr>
                            </m:dPr>
                            <m:e>
                              <m:d>
                                <m:dPr>
                                  <m:begChr m:val="["/>
                                  <m:endChr m:val="]"/>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1</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2</m:t>
                                      </m:r>
                                    </m:sub>
                                  </m:sSub>
                                  <m:d>
                                    <m:dPr>
                                      <m:ctrlPr>
                                        <a:rPr lang="tr-TR" i="1">
                                          <a:solidFill>
                                            <a:srgbClr val="836967"/>
                                          </a:solidFill>
                                          <a:latin typeface="Cambria Math" panose="02040503050406030204" pitchFamily="18" charset="0"/>
                                        </a:rPr>
                                      </m:ctrlPr>
                                    </m:dPr>
                                    <m:e>
                                      <m:d>
                                        <m:dPr>
                                          <m:begChr m:val="["/>
                                          <m:endChr m:val="]"/>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r>
                                            <a:rPr lang="tr-TR" i="0">
                                              <a:latin typeface="Cambria Math" panose="02040503050406030204" pitchFamily="18" charset="0"/>
                                            </a:rPr>
                                            <m:t>,</m:t>
                                          </m:r>
                                          <m:sSub>
                                            <m:sSubPr>
                                              <m:ctrlPr>
                                                <a:rPr lang="tr-TR" i="1">
                                                  <a:solidFill>
                                                    <a:srgbClr val="836967"/>
                                                  </a:solidFill>
                                                  <a:latin typeface="Cambria Math" panose="02040503050406030204" pitchFamily="18" charset="0"/>
                                                </a:rPr>
                                              </m:ctrlPr>
                                            </m:sSubPr>
                                            <m:e>
                                              <m:r>
                                                <a:rPr lang="tr-TR" i="1">
                                                  <a:latin typeface="Cambria Math" panose="02040503050406030204" pitchFamily="18" charset="0"/>
                                                </a:rPr>
                                                <m:t>𝑓</m:t>
                                              </m:r>
                                            </m:e>
                                            <m:sub>
                                              <m:r>
                                                <a:rPr lang="tr-TR" i="0">
                                                  <a:latin typeface="Cambria Math" panose="02040503050406030204" pitchFamily="18" charset="0"/>
                                                </a:rPr>
                                                <m:t>1</m:t>
                                              </m:r>
                                            </m:sub>
                                          </m:sSub>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𝑥</m:t>
                                              </m:r>
                                            </m:e>
                                          </m:d>
                                        </m:e>
                                      </m:d>
                                    </m:e>
                                  </m:d>
                                </m:e>
                              </m:d>
                            </m:e>
                          </m:d>
                          <m:r>
                            <a:rPr lang="tr-TR" i="0">
                              <a:latin typeface="Cambria Math" panose="02040503050406030204" pitchFamily="18" charset="0"/>
                            </a:rPr>
                            <m:t>…</m:t>
                          </m:r>
                        </m:e>
                      </m:d>
                    </m:oMath>
                  </m:oMathPara>
                </a14:m>
                <a:endParaRPr lang="tr-TR" dirty="0"/>
              </a:p>
            </p:txBody>
          </p:sp>
        </mc:Choice>
        <mc:Fallback xmlns="">
          <p:sp>
            <p:nvSpPr>
              <p:cNvPr id="5" name="Metin kutusu 4">
                <a:extLst>
                  <a:ext uri="{FF2B5EF4-FFF2-40B4-BE49-F238E27FC236}">
                    <a16:creationId xmlns:a16="http://schemas.microsoft.com/office/drawing/2014/main" id="{FBBCBAC3-7528-1060-3F6F-AF73E61FBD3E}"/>
                  </a:ext>
                </a:extLst>
              </p:cNvPr>
              <p:cNvSpPr txBox="1">
                <a:spLocks noRot="1" noChangeAspect="1" noMove="1" noResize="1" noEditPoints="1" noAdjustHandles="1" noChangeArrowheads="1" noChangeShapeType="1" noTextEdit="1"/>
              </p:cNvSpPr>
              <p:nvPr/>
            </p:nvSpPr>
            <p:spPr>
              <a:xfrm>
                <a:off x="3054824" y="3090410"/>
                <a:ext cx="6198176" cy="369332"/>
              </a:xfrm>
              <a:prstGeom prst="rect">
                <a:avLst/>
              </a:prstGeom>
              <a:blipFill>
                <a:blip r:embed="rId3"/>
                <a:stretch>
                  <a:fillRect b="-11475"/>
                </a:stretch>
              </a:blipFill>
            </p:spPr>
            <p:txBody>
              <a:bodyPr/>
              <a:lstStyle/>
              <a:p>
                <a:r>
                  <a:rPr lang="tr-TR">
                    <a:noFill/>
                  </a:rPr>
                  <a:t> </a:t>
                </a:r>
              </a:p>
            </p:txBody>
          </p:sp>
        </mc:Fallback>
      </mc:AlternateContent>
    </p:spTree>
    <p:extLst>
      <p:ext uri="{BB962C8B-B14F-4D97-AF65-F5344CB8AC3E}">
        <p14:creationId xmlns:p14="http://schemas.microsoft.com/office/powerpoint/2010/main" val="2151408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1741182"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Motivasyon</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93899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Görüntü piksellerinden bilgi çıkarımı</a:t>
            </a:r>
          </a:p>
          <a:p>
            <a:pPr marL="285750" lvl="0" indent="-285750" algn="just">
              <a:buFont typeface="Arial" panose="020B0604020202020204" pitchFamily="34" charset="0"/>
              <a:buChar char="•"/>
              <a:defRPr/>
            </a:pPr>
            <a:r>
              <a:rPr lang="tr-TR" sz="2000" dirty="0">
                <a:solidFill>
                  <a:srgbClr val="022756"/>
                </a:solidFill>
                <a:latin typeface="Helvetica" pitchFamily="2" charset="0"/>
              </a:rPr>
              <a:t>Kapalı bir kutu</a:t>
            </a:r>
          </a:p>
          <a:p>
            <a:pPr marL="285750" lvl="0" indent="-285750" algn="just">
              <a:buFont typeface="Arial" panose="020B0604020202020204" pitchFamily="34" charset="0"/>
              <a:buChar char="•"/>
              <a:defRPr/>
            </a:pPr>
            <a:r>
              <a:rPr lang="tr-TR" sz="2000" dirty="0">
                <a:solidFill>
                  <a:srgbClr val="022756"/>
                </a:solidFill>
                <a:latin typeface="Helvetica" pitchFamily="2" charset="0"/>
              </a:rPr>
              <a:t>İnsan gibi düşünüp karar verdirmeyi öğretme hevesi</a:t>
            </a:r>
          </a:p>
          <a:p>
            <a:pPr marL="285750" indent="-285750" algn="just">
              <a:buFont typeface="Arial" panose="020B0604020202020204" pitchFamily="34" charset="0"/>
              <a:buChar char="•"/>
              <a:defRPr/>
            </a:pPr>
            <a:r>
              <a:rPr lang="tr-TR" sz="2000" dirty="0">
                <a:solidFill>
                  <a:srgbClr val="022756"/>
                </a:solidFill>
                <a:latin typeface="Helvetica" pitchFamily="2" charset="0"/>
              </a:rPr>
              <a:t>Gelecekte kullanılması muhtemel</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3703413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140073"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CSP </a:t>
            </a:r>
            <a:r>
              <a:rPr lang="tr-TR" sz="2200" b="1" dirty="0" err="1">
                <a:solidFill>
                  <a:srgbClr val="FFFFFF"/>
                </a:solidFill>
                <a:latin typeface="Helvetica" panose="020B0604020202020204" pitchFamily="34" charset="0"/>
                <a:cs typeface="Helvetica" panose="020B0604020202020204" pitchFamily="34" charset="0"/>
              </a:rPr>
              <a:t>DenseNet</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015663"/>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Cross </a:t>
            </a:r>
            <a:r>
              <a:rPr lang="tr-TR" sz="2000" dirty="0" err="1">
                <a:solidFill>
                  <a:srgbClr val="022756"/>
                </a:solidFill>
                <a:latin typeface="Helvetica" pitchFamily="2" charset="0"/>
              </a:rPr>
              <a:t>Stage</a:t>
            </a:r>
            <a:r>
              <a:rPr lang="tr-TR" sz="2000" dirty="0">
                <a:solidFill>
                  <a:srgbClr val="022756"/>
                </a:solidFill>
                <a:latin typeface="Helvetica" pitchFamily="2" charset="0"/>
              </a:rPr>
              <a:t> </a:t>
            </a:r>
            <a:r>
              <a:rPr lang="tr-TR" sz="2000" dirty="0" err="1">
                <a:solidFill>
                  <a:srgbClr val="022756"/>
                </a:solidFill>
                <a:latin typeface="Helvetica" pitchFamily="2" charset="0"/>
              </a:rPr>
              <a:t>Partial</a:t>
            </a:r>
            <a:r>
              <a:rPr lang="tr-TR" sz="2000" dirty="0">
                <a:solidFill>
                  <a:srgbClr val="022756"/>
                </a:solidFill>
                <a:latin typeface="Helvetica" pitchFamily="2" charset="0"/>
              </a:rPr>
              <a:t> (CSP) dense blok</a:t>
            </a:r>
          </a:p>
          <a:p>
            <a:pPr marL="285750" lvl="0" indent="-285750" algn="just">
              <a:buFont typeface="Arial" panose="020B0604020202020204" pitchFamily="34" charset="0"/>
              <a:buChar char="•"/>
              <a:defRPr/>
            </a:pPr>
            <a:r>
              <a:rPr lang="tr-TR" sz="2000" dirty="0">
                <a:solidFill>
                  <a:srgbClr val="022756"/>
                </a:solidFill>
                <a:latin typeface="Helvetica" pitchFamily="2" charset="0"/>
              </a:rPr>
              <a:t>Hesaplamaların %20 azaltılması </a:t>
            </a:r>
            <a:r>
              <a:rPr lang="tr-TR" sz="1800" dirty="0">
                <a:effectLst/>
                <a:latin typeface="Calibri" panose="020F0502020204030204" pitchFamily="34" charset="0"/>
                <a:ea typeface="Calibri" panose="020F0502020204030204" pitchFamily="34" charset="0"/>
              </a:rPr>
              <a:t>(Wang, ve diğerleri, 2019). </a:t>
            </a:r>
          </a:p>
          <a:p>
            <a:pPr marL="285750" lvl="0" indent="-285750" algn="just">
              <a:buFont typeface="Arial" panose="020B0604020202020204" pitchFamily="34" charset="0"/>
              <a:buChar char="•"/>
              <a:defRPr/>
            </a:pPr>
            <a:r>
              <a:rPr lang="tr-TR" sz="2000" dirty="0">
                <a:solidFill>
                  <a:srgbClr val="022756"/>
                </a:solidFill>
                <a:latin typeface="Helvetica" pitchFamily="2" charset="0"/>
              </a:rPr>
              <a:t>Temel katmandaki özellik haritası ikiye bölünür ve son kısımda birleştirilir </a:t>
            </a:r>
          </a:p>
        </p:txBody>
      </p:sp>
      <p:pic>
        <p:nvPicPr>
          <p:cNvPr id="6" name="Resim 5">
            <a:extLst>
              <a:ext uri="{FF2B5EF4-FFF2-40B4-BE49-F238E27FC236}">
                <a16:creationId xmlns:a16="http://schemas.microsoft.com/office/drawing/2014/main" id="{53D2B891-6439-83A6-3581-49EE19D71487}"/>
              </a:ext>
            </a:extLst>
          </p:cNvPr>
          <p:cNvPicPr>
            <a:picLocks noChangeAspect="1"/>
          </p:cNvPicPr>
          <p:nvPr/>
        </p:nvPicPr>
        <p:blipFill>
          <a:blip r:embed="rId2"/>
          <a:stretch>
            <a:fillRect/>
          </a:stretch>
        </p:blipFill>
        <p:spPr>
          <a:xfrm>
            <a:off x="2573915" y="3637674"/>
            <a:ext cx="7044170" cy="27787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0356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002343"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Nesne Tespiti</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477875"/>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Classification</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Localization</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Detection</a:t>
            </a:r>
            <a:endParaRPr lang="tr-TR" sz="2000" dirty="0">
              <a:solidFill>
                <a:srgbClr val="022756"/>
              </a:solidFill>
              <a:highlight>
                <a:srgbClr val="FF0000"/>
              </a:highlight>
              <a:latin typeface="Helvetica" pitchFamily="2" charset="0"/>
            </a:endParaRP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DCFFD806-1DD4-AF2A-7B71-AA4222DAE2DB}"/>
              </a:ext>
            </a:extLst>
          </p:cNvPr>
          <p:cNvPicPr>
            <a:picLocks noChangeAspect="1"/>
          </p:cNvPicPr>
          <p:nvPr/>
        </p:nvPicPr>
        <p:blipFill>
          <a:blip r:embed="rId2"/>
          <a:stretch>
            <a:fillRect/>
          </a:stretch>
        </p:blipFill>
        <p:spPr>
          <a:xfrm>
            <a:off x="1956445" y="3286026"/>
            <a:ext cx="8279110" cy="26471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36959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809697"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Tek Aşamalı CNN Modelleri</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539430"/>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İki aşamalı nesne tespiti </a:t>
            </a:r>
          </a:p>
          <a:p>
            <a:pPr marL="742950" lvl="1" indent="-285750" algn="just">
              <a:buFont typeface="Arial" panose="020B0604020202020204" pitchFamily="34" charset="0"/>
              <a:buChar char="•"/>
              <a:defRPr/>
            </a:pPr>
            <a:r>
              <a:rPr lang="tr-TR" dirty="0">
                <a:solidFill>
                  <a:srgbClr val="022756"/>
                </a:solidFill>
                <a:latin typeface="Helvetica" pitchFamily="2" charset="0"/>
              </a:rPr>
              <a:t>Başarı oranı çok yüksek</a:t>
            </a:r>
          </a:p>
          <a:p>
            <a:pPr marL="742950" lvl="1" indent="-285750" algn="just">
              <a:buFont typeface="Arial" panose="020B0604020202020204" pitchFamily="34" charset="0"/>
              <a:buChar char="•"/>
              <a:defRPr/>
            </a:pPr>
            <a:r>
              <a:rPr lang="tr-TR" dirty="0">
                <a:solidFill>
                  <a:srgbClr val="022756"/>
                </a:solidFill>
                <a:latin typeface="Helvetica" pitchFamily="2" charset="0"/>
              </a:rPr>
              <a:t>yavaş.</a:t>
            </a:r>
          </a:p>
          <a:p>
            <a:pPr marL="742950" lvl="1" indent="-285750" algn="just">
              <a:buFont typeface="Arial" panose="020B0604020202020204" pitchFamily="34" charset="0"/>
              <a:buChar char="•"/>
              <a:defRPr/>
            </a:pPr>
            <a:r>
              <a:rPr lang="tr-TR" dirty="0">
                <a:solidFill>
                  <a:srgbClr val="022756"/>
                </a:solidFill>
                <a:latin typeface="Helvetica" pitchFamily="2" charset="0"/>
              </a:rPr>
              <a:t>Önerili (</a:t>
            </a:r>
            <a:r>
              <a:rPr lang="tr-TR" dirty="0" err="1">
                <a:solidFill>
                  <a:srgbClr val="022756"/>
                </a:solidFill>
                <a:latin typeface="Helvetica" pitchFamily="2" charset="0"/>
              </a:rPr>
              <a:t>Proposal</a:t>
            </a:r>
            <a:r>
              <a:rPr lang="tr-TR" dirty="0">
                <a:solidFill>
                  <a:srgbClr val="022756"/>
                </a:solidFill>
                <a:latin typeface="Helvetica" pitchFamily="2" charset="0"/>
              </a:rPr>
              <a:t>) ağlardır.</a:t>
            </a:r>
          </a:p>
          <a:p>
            <a:pPr marL="742950" lvl="1" indent="-285750" algn="just">
              <a:buFont typeface="Arial" panose="020B0604020202020204" pitchFamily="34" charset="0"/>
              <a:buChar char="•"/>
              <a:defRPr/>
            </a:pPr>
            <a:r>
              <a:rPr lang="tr-TR" dirty="0">
                <a:solidFill>
                  <a:srgbClr val="022756"/>
                </a:solidFill>
                <a:latin typeface="Helvetica" pitchFamily="2" charset="0"/>
              </a:rPr>
              <a:t>R-CNN, </a:t>
            </a:r>
            <a:r>
              <a:rPr lang="tr-TR" dirty="0" err="1">
                <a:solidFill>
                  <a:srgbClr val="022756"/>
                </a:solidFill>
                <a:latin typeface="Helvetica" pitchFamily="2" charset="0"/>
              </a:rPr>
              <a:t>Fast</a:t>
            </a:r>
            <a:r>
              <a:rPr lang="tr-TR" dirty="0">
                <a:solidFill>
                  <a:srgbClr val="022756"/>
                </a:solidFill>
                <a:latin typeface="Helvetica" pitchFamily="2" charset="0"/>
              </a:rPr>
              <a:t> R-CNN, </a:t>
            </a:r>
            <a:r>
              <a:rPr lang="tr-TR" dirty="0" err="1">
                <a:solidFill>
                  <a:srgbClr val="022756"/>
                </a:solidFill>
                <a:latin typeface="Helvetica" pitchFamily="2" charset="0"/>
              </a:rPr>
              <a:t>Faster</a:t>
            </a:r>
            <a:r>
              <a:rPr lang="tr-TR" dirty="0">
                <a:solidFill>
                  <a:srgbClr val="022756"/>
                </a:solidFill>
                <a:latin typeface="Helvetica" pitchFamily="2" charset="0"/>
              </a:rPr>
              <a:t> R-CNN, Mask R-CNN, RFCN vs.</a:t>
            </a:r>
          </a:p>
          <a:p>
            <a:pPr marL="285750" lvl="0" indent="-285750" algn="just">
              <a:buFont typeface="Arial" panose="020B0604020202020204" pitchFamily="34" charset="0"/>
              <a:buChar char="•"/>
              <a:defRPr/>
            </a:pPr>
            <a:r>
              <a:rPr lang="tr-TR" sz="2000" dirty="0">
                <a:solidFill>
                  <a:srgbClr val="022756"/>
                </a:solidFill>
                <a:latin typeface="Helvetica" pitchFamily="2" charset="0"/>
              </a:rPr>
              <a:t>Tek aşamalı nesne tespiti</a:t>
            </a:r>
          </a:p>
          <a:p>
            <a:pPr marL="742950" lvl="1" indent="-285750" algn="just">
              <a:buFont typeface="Arial" panose="020B0604020202020204" pitchFamily="34" charset="0"/>
              <a:buChar char="•"/>
              <a:defRPr/>
            </a:pPr>
            <a:r>
              <a:rPr lang="tr-TR" dirty="0">
                <a:solidFill>
                  <a:srgbClr val="022756"/>
                </a:solidFill>
                <a:latin typeface="Helvetica" pitchFamily="2" charset="0"/>
              </a:rPr>
              <a:t>Başarı oranı çok yüksek olmasa da yeterince yüksek </a:t>
            </a:r>
          </a:p>
          <a:p>
            <a:pPr marL="742950" lvl="1" indent="-285750" algn="just">
              <a:buFont typeface="Arial" panose="020B0604020202020204" pitchFamily="34" charset="0"/>
              <a:buChar char="•"/>
              <a:defRPr/>
            </a:pPr>
            <a:r>
              <a:rPr lang="tr-TR" dirty="0">
                <a:solidFill>
                  <a:srgbClr val="022756"/>
                </a:solidFill>
                <a:latin typeface="Helvetica" pitchFamily="2" charset="0"/>
              </a:rPr>
              <a:t>hızlı</a:t>
            </a:r>
          </a:p>
          <a:p>
            <a:pPr marL="742950" lvl="1" indent="-285750" algn="just">
              <a:buFont typeface="Arial" panose="020B0604020202020204" pitchFamily="34" charset="0"/>
              <a:buChar char="•"/>
              <a:defRPr/>
            </a:pPr>
            <a:r>
              <a:rPr lang="tr-TR" dirty="0" err="1">
                <a:solidFill>
                  <a:srgbClr val="022756"/>
                </a:solidFill>
                <a:latin typeface="Helvetica" pitchFamily="2" charset="0"/>
              </a:rPr>
              <a:t>Önerisiz</a:t>
            </a:r>
            <a:r>
              <a:rPr lang="tr-TR" dirty="0">
                <a:solidFill>
                  <a:srgbClr val="022756"/>
                </a:solidFill>
                <a:latin typeface="Helvetica" pitchFamily="2" charset="0"/>
              </a:rPr>
              <a:t> (</a:t>
            </a:r>
            <a:r>
              <a:rPr lang="tr-TR" dirty="0" err="1">
                <a:solidFill>
                  <a:srgbClr val="022756"/>
                </a:solidFill>
                <a:latin typeface="Helvetica" pitchFamily="2" charset="0"/>
              </a:rPr>
              <a:t>Proposal</a:t>
            </a:r>
            <a:r>
              <a:rPr lang="tr-TR" dirty="0">
                <a:solidFill>
                  <a:srgbClr val="022756"/>
                </a:solidFill>
                <a:latin typeface="Helvetica" pitchFamily="2" charset="0"/>
              </a:rPr>
              <a:t> </a:t>
            </a:r>
            <a:r>
              <a:rPr lang="tr-TR" dirty="0" err="1">
                <a:solidFill>
                  <a:srgbClr val="022756"/>
                </a:solidFill>
                <a:latin typeface="Helvetica" pitchFamily="2" charset="0"/>
              </a:rPr>
              <a:t>free</a:t>
            </a:r>
            <a:r>
              <a:rPr lang="tr-TR" dirty="0">
                <a:solidFill>
                  <a:srgbClr val="022756"/>
                </a:solidFill>
                <a:latin typeface="Helvetica" pitchFamily="2" charset="0"/>
              </a:rPr>
              <a:t>) ağlardır.</a:t>
            </a:r>
          </a:p>
          <a:p>
            <a:pPr marL="742950" lvl="1" indent="-285750" algn="just">
              <a:buFont typeface="Arial" panose="020B0604020202020204" pitchFamily="34" charset="0"/>
              <a:buChar char="•"/>
              <a:defRPr/>
            </a:pPr>
            <a:r>
              <a:rPr lang="tr-TR" dirty="0">
                <a:solidFill>
                  <a:srgbClr val="022756"/>
                </a:solidFill>
                <a:latin typeface="Helvetica" pitchFamily="2" charset="0"/>
              </a:rPr>
              <a:t>YOLO, SSD</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A05E0D5C-6EA7-A671-08BD-A9D0A0CD900B}"/>
              </a:ext>
            </a:extLst>
          </p:cNvPr>
          <p:cNvPicPr>
            <a:picLocks noChangeAspect="1"/>
          </p:cNvPicPr>
          <p:nvPr/>
        </p:nvPicPr>
        <p:blipFill>
          <a:blip r:embed="rId3"/>
          <a:stretch>
            <a:fillRect/>
          </a:stretch>
        </p:blipFill>
        <p:spPr>
          <a:xfrm>
            <a:off x="5791502" y="4314674"/>
            <a:ext cx="3904438" cy="24519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419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1220206"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Yöntem</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Yapılan çalışmada tek aşamada nesne tespit edebilen YOLO mimarisine sahip YOLOv5 ve YOLOv8 modelleri Python programlama dili ile eğitilmiştir.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Modelin eğitileceği </a:t>
            </a:r>
            <a:r>
              <a:rPr lang="tr-TR" sz="2000" dirty="0" err="1">
                <a:solidFill>
                  <a:srgbClr val="022756"/>
                </a:solidFill>
                <a:latin typeface="Helvetica" pitchFamily="2" charset="0"/>
              </a:rPr>
              <a:t>veriseti</a:t>
            </a:r>
            <a:r>
              <a:rPr lang="tr-TR" sz="2000" dirty="0">
                <a:solidFill>
                  <a:srgbClr val="022756"/>
                </a:solidFill>
                <a:latin typeface="Helvetica" pitchFamily="2" charset="0"/>
              </a:rPr>
              <a:t>, </a:t>
            </a:r>
            <a:r>
              <a:rPr lang="tr-TR" sz="2000" dirty="0" err="1">
                <a:solidFill>
                  <a:srgbClr val="022756"/>
                </a:solidFill>
                <a:latin typeface="Helvetica" pitchFamily="2" charset="0"/>
              </a:rPr>
              <a:t>Roboflow</a:t>
            </a:r>
            <a:r>
              <a:rPr lang="tr-TR" sz="2000" dirty="0">
                <a:solidFill>
                  <a:srgbClr val="022756"/>
                </a:solidFill>
                <a:latin typeface="Helvetica" pitchFamily="2" charset="0"/>
              </a:rPr>
              <a:t> sitesinden elde edilmiştir.</a:t>
            </a:r>
          </a:p>
          <a:p>
            <a:pPr marL="742950" lvl="1" indent="-285750" algn="just">
              <a:buFont typeface="Arial" panose="020B0604020202020204" pitchFamily="34" charset="0"/>
              <a:buChar char="•"/>
              <a:defRPr/>
            </a:pPr>
            <a:r>
              <a:rPr lang="tr-TR" sz="2000" dirty="0" err="1">
                <a:solidFill>
                  <a:srgbClr val="022756"/>
                </a:solidFill>
                <a:latin typeface="Helvetica" pitchFamily="2" charset="0"/>
              </a:rPr>
              <a:t>Verisetinde</a:t>
            </a:r>
            <a:r>
              <a:rPr lang="tr-TR" sz="2000" dirty="0">
                <a:solidFill>
                  <a:srgbClr val="022756"/>
                </a:solidFill>
                <a:latin typeface="Helvetica" pitchFamily="2" charset="0"/>
              </a:rPr>
              <a:t> alüminyum kutu, plastik şişe, plastik poşet, organik, karton kutu, cam şişe, kimyasal içerik türündeki 7 nesneye göre etiketlenmiş toplam 4.103 adet görüntü bulunmaktadır.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Eğitim, Google </a:t>
            </a:r>
            <a:r>
              <a:rPr lang="tr-TR" sz="2000" dirty="0" err="1">
                <a:solidFill>
                  <a:srgbClr val="022756"/>
                </a:solidFill>
                <a:latin typeface="Helvetica" pitchFamily="2" charset="0"/>
              </a:rPr>
              <a:t>Colab</a:t>
            </a:r>
            <a:r>
              <a:rPr lang="tr-TR" sz="2000" dirty="0">
                <a:solidFill>
                  <a:srgbClr val="022756"/>
                </a:solidFill>
                <a:latin typeface="Helvetica" pitchFamily="2" charset="0"/>
              </a:rPr>
              <a:t> platformu üzerinden CUDA mimarisi sayesinde </a:t>
            </a:r>
            <a:r>
              <a:rPr lang="en-US" sz="2000" dirty="0">
                <a:solidFill>
                  <a:srgbClr val="022756"/>
                </a:solidFill>
                <a:latin typeface="Helvetica" pitchFamily="2" charset="0"/>
              </a:rPr>
              <a:t>General Purpose Computation on Graphic Processing Units</a:t>
            </a:r>
            <a:r>
              <a:rPr lang="tr-TR" sz="2000" dirty="0">
                <a:solidFill>
                  <a:srgbClr val="022756"/>
                </a:solidFill>
                <a:latin typeface="Helvetica" pitchFamily="2" charset="0"/>
              </a:rPr>
              <a:t> (GPGPU) yöntemi kullanılarak </a:t>
            </a:r>
            <a:r>
              <a:rPr lang="tr-TR" sz="2000" dirty="0" err="1">
                <a:solidFill>
                  <a:srgbClr val="022756"/>
                </a:solidFill>
                <a:latin typeface="Helvetica" pitchFamily="2" charset="0"/>
              </a:rPr>
              <a:t>Nvidia</a:t>
            </a:r>
            <a:r>
              <a:rPr lang="tr-TR" sz="2000" dirty="0">
                <a:solidFill>
                  <a:srgbClr val="022756"/>
                </a:solidFill>
                <a:latin typeface="Helvetica" pitchFamily="2" charset="0"/>
              </a:rPr>
              <a:t> Tesla T4 ekran kartı ile gerçekleştirilmiştir.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Eğitim süresini azaltmak için Transfer Learning tekniğinden yararlanılmıştır.</a:t>
            </a:r>
          </a:p>
        </p:txBody>
      </p:sp>
    </p:spTree>
    <p:extLst>
      <p:ext uri="{BB962C8B-B14F-4D97-AF65-F5344CB8AC3E}">
        <p14:creationId xmlns:p14="http://schemas.microsoft.com/office/powerpoint/2010/main" val="173033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869696"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YOLO (Genel Bakış)</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477875"/>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YOLO modelinin genel işleyişi.</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YOLOv1 modelinde kullanılan CNN içeren ağ yapısı.</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8" name="Resim 7">
            <a:extLst>
              <a:ext uri="{FF2B5EF4-FFF2-40B4-BE49-F238E27FC236}">
                <a16:creationId xmlns:a16="http://schemas.microsoft.com/office/drawing/2014/main" id="{0AC35D3B-F3E9-A468-7868-AE3BC1CA4013}"/>
              </a:ext>
            </a:extLst>
          </p:cNvPr>
          <p:cNvPicPr>
            <a:picLocks noChangeAspect="1"/>
          </p:cNvPicPr>
          <p:nvPr/>
        </p:nvPicPr>
        <p:blipFill>
          <a:blip r:embed="rId2"/>
          <a:stretch>
            <a:fillRect/>
          </a:stretch>
        </p:blipFill>
        <p:spPr>
          <a:xfrm>
            <a:off x="4086759" y="4823655"/>
            <a:ext cx="4018482" cy="1881485"/>
          </a:xfrm>
          <a:prstGeom prst="rect">
            <a:avLst/>
          </a:prstGeom>
          <a:ln>
            <a:noFill/>
          </a:ln>
          <a:effectLst>
            <a:outerShdw blurRad="190500" algn="tl" rotWithShape="0">
              <a:srgbClr val="000000">
                <a:alpha val="70000"/>
              </a:srgbClr>
            </a:outerShdw>
          </a:effectLst>
        </p:spPr>
      </p:pic>
      <p:pic>
        <p:nvPicPr>
          <p:cNvPr id="6" name="Resim 5">
            <a:extLst>
              <a:ext uri="{FF2B5EF4-FFF2-40B4-BE49-F238E27FC236}">
                <a16:creationId xmlns:a16="http://schemas.microsoft.com/office/drawing/2014/main" id="{9394E34C-74CB-96C1-0E88-1D210EA3C984}"/>
              </a:ext>
            </a:extLst>
          </p:cNvPr>
          <p:cNvPicPr>
            <a:picLocks noChangeAspect="1"/>
          </p:cNvPicPr>
          <p:nvPr/>
        </p:nvPicPr>
        <p:blipFill>
          <a:blip r:embed="rId3"/>
          <a:stretch>
            <a:fillRect/>
          </a:stretch>
        </p:blipFill>
        <p:spPr>
          <a:xfrm>
            <a:off x="3322583" y="2450278"/>
            <a:ext cx="5662658" cy="15672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481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968535"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YOLO</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1631216"/>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YOLO’da</a:t>
            </a:r>
            <a:r>
              <a:rPr lang="tr-TR" sz="2000" dirty="0">
                <a:solidFill>
                  <a:srgbClr val="022756"/>
                </a:solidFill>
                <a:latin typeface="Helvetica" pitchFamily="2" charset="0"/>
              </a:rPr>
              <a:t> resimler </a:t>
            </a:r>
            <a:r>
              <a:rPr lang="tr-TR" sz="2000" dirty="0" err="1">
                <a:solidFill>
                  <a:srgbClr val="022756"/>
                </a:solidFill>
                <a:latin typeface="Helvetica" pitchFamily="2" charset="0"/>
              </a:rPr>
              <a:t>SxS</a:t>
            </a:r>
            <a:r>
              <a:rPr lang="tr-TR" sz="2000" dirty="0">
                <a:solidFill>
                  <a:srgbClr val="022756"/>
                </a:solidFill>
                <a:latin typeface="Helvetica" pitchFamily="2" charset="0"/>
              </a:rPr>
              <a:t> ızgara hücrelerine bölünür. Her bir ızgara hücresi, resimdeki belirli bir bölgeye odaklanır ve nesne merkezi kendisindeyse nesne tespiti yapmakla sorumludur. Her hücre belirli B sayıda sınırlayıcı kutuyu tahmin eder. Her bir sınırlayıcı kutunun ise bir merkezi (</a:t>
            </a:r>
            <a:r>
              <a:rPr lang="tr-TR" sz="2000" dirty="0" err="1">
                <a:solidFill>
                  <a:srgbClr val="022756"/>
                </a:solidFill>
                <a:latin typeface="Helvetica" pitchFamily="2" charset="0"/>
              </a:rPr>
              <a:t>x,y</a:t>
            </a:r>
            <a:r>
              <a:rPr lang="tr-TR" sz="2000" dirty="0">
                <a:solidFill>
                  <a:srgbClr val="022756"/>
                </a:solidFill>
                <a:latin typeface="Helvetica" pitchFamily="2" charset="0"/>
              </a:rPr>
              <a:t>), genişliği w, yüksekliği h ve güven skoru (</a:t>
            </a:r>
            <a:r>
              <a:rPr lang="tr-TR" sz="2000" dirty="0" err="1">
                <a:solidFill>
                  <a:srgbClr val="022756"/>
                </a:solidFill>
                <a:latin typeface="Helvetica" pitchFamily="2" charset="0"/>
              </a:rPr>
              <a:t>confidence</a:t>
            </a:r>
            <a:r>
              <a:rPr lang="tr-TR" sz="2000" dirty="0">
                <a:solidFill>
                  <a:srgbClr val="022756"/>
                </a:solidFill>
                <a:latin typeface="Helvetica" pitchFamily="2" charset="0"/>
              </a:rPr>
              <a:t> </a:t>
            </a:r>
            <a:r>
              <a:rPr lang="tr-TR" sz="2000" dirty="0" err="1">
                <a:solidFill>
                  <a:srgbClr val="022756"/>
                </a:solidFill>
                <a:latin typeface="Helvetica" pitchFamily="2" charset="0"/>
              </a:rPr>
              <a:t>score</a:t>
            </a:r>
            <a:r>
              <a:rPr lang="tr-TR" sz="2000" dirty="0">
                <a:solidFill>
                  <a:srgbClr val="022756"/>
                </a:solidFill>
                <a:latin typeface="Helvetica" pitchFamily="2" charset="0"/>
              </a:rPr>
              <a:t>) vardır (Nepal &amp; </a:t>
            </a:r>
            <a:r>
              <a:rPr lang="tr-TR" sz="2000" dirty="0" err="1">
                <a:solidFill>
                  <a:srgbClr val="022756"/>
                </a:solidFill>
                <a:latin typeface="Helvetica" pitchFamily="2" charset="0"/>
              </a:rPr>
              <a:t>Eslamiat</a:t>
            </a:r>
            <a:r>
              <a:rPr lang="tr-TR" sz="2000" dirty="0">
                <a:solidFill>
                  <a:srgbClr val="022756"/>
                </a:solidFill>
                <a:latin typeface="Helvetica" pitchFamily="2" charset="0"/>
              </a:rPr>
              <a:t>, 2022). </a:t>
            </a:r>
          </a:p>
        </p:txBody>
      </p:sp>
      <p:pic>
        <p:nvPicPr>
          <p:cNvPr id="11" name="Resim 10">
            <a:extLst>
              <a:ext uri="{FF2B5EF4-FFF2-40B4-BE49-F238E27FC236}">
                <a16:creationId xmlns:a16="http://schemas.microsoft.com/office/drawing/2014/main" id="{69856B8F-C4AA-1DCC-5A79-99A7DB8B116D}"/>
              </a:ext>
            </a:extLst>
          </p:cNvPr>
          <p:cNvPicPr>
            <a:picLocks noChangeAspect="1"/>
          </p:cNvPicPr>
          <p:nvPr/>
        </p:nvPicPr>
        <p:blipFill>
          <a:blip r:embed="rId3"/>
          <a:stretch>
            <a:fillRect/>
          </a:stretch>
        </p:blipFill>
        <p:spPr>
          <a:xfrm>
            <a:off x="4048566" y="3834245"/>
            <a:ext cx="4579464" cy="26115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9160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30474"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YOLO (Formüller)</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5632311"/>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Genel güven skoru</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Sınıf bazlı güven skoru</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YOLOv1 Kayıp fonksiyonu:</a:t>
            </a: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7" name="Resim 6">
            <a:extLst>
              <a:ext uri="{FF2B5EF4-FFF2-40B4-BE49-F238E27FC236}">
                <a16:creationId xmlns:a16="http://schemas.microsoft.com/office/drawing/2014/main" id="{BFAF60A8-A0D6-FF68-7AE8-24C86F789EEC}"/>
              </a:ext>
            </a:extLst>
          </p:cNvPr>
          <p:cNvPicPr>
            <a:picLocks noChangeAspect="1"/>
          </p:cNvPicPr>
          <p:nvPr/>
        </p:nvPicPr>
        <p:blipFill>
          <a:blip r:embed="rId2"/>
          <a:stretch>
            <a:fillRect/>
          </a:stretch>
        </p:blipFill>
        <p:spPr>
          <a:xfrm>
            <a:off x="4512171" y="4005908"/>
            <a:ext cx="5833108" cy="2613681"/>
          </a:xfrm>
          <a:prstGeom prst="rect">
            <a:avLst/>
          </a:prstGeom>
        </p:spPr>
      </p:pic>
      <p:pic>
        <p:nvPicPr>
          <p:cNvPr id="11" name="Resim 10">
            <a:extLst>
              <a:ext uri="{FF2B5EF4-FFF2-40B4-BE49-F238E27FC236}">
                <a16:creationId xmlns:a16="http://schemas.microsoft.com/office/drawing/2014/main" id="{A6C95731-2AC5-AB59-AE99-F6059F19F0DF}"/>
              </a:ext>
            </a:extLst>
          </p:cNvPr>
          <p:cNvPicPr>
            <a:picLocks noChangeAspect="1"/>
          </p:cNvPicPr>
          <p:nvPr/>
        </p:nvPicPr>
        <p:blipFill>
          <a:blip r:embed="rId3"/>
          <a:stretch>
            <a:fillRect/>
          </a:stretch>
        </p:blipFill>
        <p:spPr>
          <a:xfrm>
            <a:off x="1046094" y="2299465"/>
            <a:ext cx="6295610" cy="265138"/>
          </a:xfrm>
          <a:prstGeom prst="rect">
            <a:avLst/>
          </a:prstGeom>
        </p:spPr>
      </p:pic>
      <p:pic>
        <p:nvPicPr>
          <p:cNvPr id="13" name="Resim 12">
            <a:extLst>
              <a:ext uri="{FF2B5EF4-FFF2-40B4-BE49-F238E27FC236}">
                <a16:creationId xmlns:a16="http://schemas.microsoft.com/office/drawing/2014/main" id="{8762329B-15C8-6813-24F3-331744B143D8}"/>
              </a:ext>
            </a:extLst>
          </p:cNvPr>
          <p:cNvPicPr>
            <a:picLocks noChangeAspect="1"/>
          </p:cNvPicPr>
          <p:nvPr/>
        </p:nvPicPr>
        <p:blipFill>
          <a:blip r:embed="rId4"/>
          <a:stretch>
            <a:fillRect/>
          </a:stretch>
        </p:blipFill>
        <p:spPr>
          <a:xfrm>
            <a:off x="1915768" y="3285255"/>
            <a:ext cx="6803901" cy="287489"/>
          </a:xfrm>
          <a:prstGeom prst="rect">
            <a:avLst/>
          </a:prstGeom>
        </p:spPr>
      </p:pic>
    </p:spTree>
    <p:extLst>
      <p:ext uri="{BB962C8B-B14F-4D97-AF65-F5344CB8AC3E}">
        <p14:creationId xmlns:p14="http://schemas.microsoft.com/office/powerpoint/2010/main" val="1973626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968535"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YOLO</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78565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IoU</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Non-maximal</a:t>
            </a:r>
            <a:r>
              <a:rPr lang="tr-TR" sz="2000" dirty="0">
                <a:solidFill>
                  <a:srgbClr val="022756"/>
                </a:solidFill>
                <a:latin typeface="Helvetica" pitchFamily="2" charset="0"/>
              </a:rPr>
              <a:t> </a:t>
            </a:r>
            <a:r>
              <a:rPr lang="tr-TR" sz="2000" dirty="0" err="1">
                <a:solidFill>
                  <a:srgbClr val="022756"/>
                </a:solidFill>
                <a:latin typeface="Helvetica" pitchFamily="2" charset="0"/>
              </a:rPr>
              <a:t>Supression</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91F64626-C018-2C5F-2BED-D5151F23E81A}"/>
              </a:ext>
            </a:extLst>
          </p:cNvPr>
          <p:cNvPicPr>
            <a:picLocks noChangeAspect="1"/>
          </p:cNvPicPr>
          <p:nvPr/>
        </p:nvPicPr>
        <p:blipFill>
          <a:blip r:embed="rId3"/>
          <a:stretch>
            <a:fillRect/>
          </a:stretch>
        </p:blipFill>
        <p:spPr>
          <a:xfrm>
            <a:off x="3906445" y="4506217"/>
            <a:ext cx="4494934" cy="2181811"/>
          </a:xfrm>
          <a:prstGeom prst="rect">
            <a:avLst/>
          </a:prstGeom>
          <a:ln>
            <a:noFill/>
          </a:ln>
          <a:effectLst>
            <a:outerShdw blurRad="190500" algn="tl" rotWithShape="0">
              <a:srgbClr val="000000">
                <a:alpha val="70000"/>
              </a:srgbClr>
            </a:outerShdw>
          </a:effectLst>
        </p:spPr>
      </p:pic>
      <p:pic>
        <p:nvPicPr>
          <p:cNvPr id="8" name="Resim 7">
            <a:extLst>
              <a:ext uri="{FF2B5EF4-FFF2-40B4-BE49-F238E27FC236}">
                <a16:creationId xmlns:a16="http://schemas.microsoft.com/office/drawing/2014/main" id="{D35F3534-B18E-96D1-2F01-A90271913898}"/>
              </a:ext>
            </a:extLst>
          </p:cNvPr>
          <p:cNvPicPr>
            <a:picLocks noChangeAspect="1"/>
          </p:cNvPicPr>
          <p:nvPr/>
        </p:nvPicPr>
        <p:blipFill>
          <a:blip r:embed="rId4"/>
          <a:stretch>
            <a:fillRect/>
          </a:stretch>
        </p:blipFill>
        <p:spPr>
          <a:xfrm>
            <a:off x="4566825" y="1939187"/>
            <a:ext cx="3174173" cy="18170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381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4406976" cy="430887"/>
          </a:xfrm>
          <a:prstGeom prst="rect">
            <a:avLst/>
          </a:prstGeom>
          <a:noFill/>
        </p:spPr>
        <p:txBody>
          <a:bodyPr wrap="none" rtlCol="0">
            <a:spAutoFit/>
          </a:bodyPr>
          <a:lstStyle/>
          <a:p>
            <a:r>
              <a:rPr lang="tr-TR" sz="2200" dirty="0" err="1">
                <a:solidFill>
                  <a:schemeClr val="bg1"/>
                </a:solidFill>
                <a:latin typeface="Helvetica" panose="020B0604020202020204" pitchFamily="34" charset="0"/>
                <a:cs typeface="Helvetica" panose="020B0604020202020204" pitchFamily="34" charset="0"/>
              </a:rPr>
              <a:t>Detector</a:t>
            </a:r>
            <a:r>
              <a:rPr lang="tr-TR" sz="2200" dirty="0">
                <a:solidFill>
                  <a:schemeClr val="bg1"/>
                </a:solidFill>
                <a:latin typeface="Helvetica" panose="020B0604020202020204" pitchFamily="34" charset="0"/>
                <a:cs typeface="Helvetica" panose="020B0604020202020204" pitchFamily="34" charset="0"/>
              </a:rPr>
              <a:t> (</a:t>
            </a:r>
            <a:r>
              <a:rPr lang="tr-TR" sz="2200" dirty="0" err="1">
                <a:solidFill>
                  <a:schemeClr val="bg1"/>
                </a:solidFill>
                <a:latin typeface="Helvetica" panose="020B0604020202020204" pitchFamily="34" charset="0"/>
                <a:cs typeface="Helvetica" panose="020B0604020202020204" pitchFamily="34" charset="0"/>
              </a:rPr>
              <a:t>Backbone</a:t>
            </a:r>
            <a:r>
              <a:rPr lang="tr-TR" sz="2200" dirty="0">
                <a:solidFill>
                  <a:schemeClr val="bg1"/>
                </a:solidFill>
                <a:latin typeface="Helvetica" panose="020B0604020202020204" pitchFamily="34" charset="0"/>
                <a:cs typeface="Helvetica" panose="020B0604020202020204" pitchFamily="34" charset="0"/>
              </a:rPr>
              <a:t>, </a:t>
            </a:r>
            <a:r>
              <a:rPr lang="tr-TR" sz="2200" dirty="0" err="1">
                <a:solidFill>
                  <a:schemeClr val="bg1"/>
                </a:solidFill>
                <a:latin typeface="Helvetica" panose="020B0604020202020204" pitchFamily="34" charset="0"/>
                <a:cs typeface="Helvetica" panose="020B0604020202020204" pitchFamily="34" charset="0"/>
              </a:rPr>
              <a:t>Neck</a:t>
            </a:r>
            <a:r>
              <a:rPr lang="tr-TR" sz="2200" dirty="0">
                <a:solidFill>
                  <a:schemeClr val="bg1"/>
                </a:solidFill>
                <a:latin typeface="Helvetica" panose="020B0604020202020204" pitchFamily="34" charset="0"/>
                <a:cs typeface="Helvetica" panose="020B0604020202020204" pitchFamily="34" charset="0"/>
              </a:rPr>
              <a:t>, </a:t>
            </a:r>
            <a:r>
              <a:rPr lang="tr-TR" sz="2200" dirty="0" err="1">
                <a:solidFill>
                  <a:schemeClr val="bg1"/>
                </a:solidFill>
                <a:latin typeface="Helvetica" panose="020B0604020202020204" pitchFamily="34" charset="0"/>
                <a:cs typeface="Helvetica" panose="020B0604020202020204" pitchFamily="34" charset="0"/>
              </a:rPr>
              <a:t>Head</a:t>
            </a:r>
            <a:r>
              <a:rPr lang="tr-TR" sz="2200" dirty="0">
                <a:solidFill>
                  <a:schemeClr val="bg1"/>
                </a:solidFill>
                <a:latin typeface="Helvetica" panose="020B0604020202020204" pitchFamily="34" charset="0"/>
                <a:cs typeface="Helvetica" panose="020B0604020202020204" pitchFamily="34" charset="0"/>
              </a:rPr>
              <a:t>)</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78565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Backbone</a:t>
            </a:r>
            <a:r>
              <a:rPr lang="tr-TR" sz="2000" dirty="0">
                <a:solidFill>
                  <a:srgbClr val="022756"/>
                </a:solidFill>
                <a:latin typeface="Helvetica" pitchFamily="2" charset="0"/>
              </a:rPr>
              <a:t> (SPResNext50, CSPDarknet53, EfficientNet-B3)</a:t>
            </a: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Neck</a:t>
            </a:r>
            <a:r>
              <a:rPr lang="tr-TR" sz="2000" dirty="0">
                <a:solidFill>
                  <a:srgbClr val="022756"/>
                </a:solidFill>
                <a:latin typeface="Helvetica" pitchFamily="2" charset="0"/>
              </a:rPr>
              <a:t> (</a:t>
            </a:r>
            <a:r>
              <a:rPr lang="tr-TR" sz="2000" dirty="0" err="1">
                <a:solidFill>
                  <a:srgbClr val="022756"/>
                </a:solidFill>
                <a:latin typeface="Helvetica" pitchFamily="2" charset="0"/>
              </a:rPr>
              <a:t>PANet</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Head</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9B597877-E06C-F915-88C3-B079C4AFBF4E}"/>
              </a:ext>
            </a:extLst>
          </p:cNvPr>
          <p:cNvPicPr>
            <a:picLocks noChangeAspect="1"/>
          </p:cNvPicPr>
          <p:nvPr/>
        </p:nvPicPr>
        <p:blipFill>
          <a:blip r:embed="rId3"/>
          <a:stretch>
            <a:fillRect/>
          </a:stretch>
        </p:blipFill>
        <p:spPr>
          <a:xfrm>
            <a:off x="1848885" y="3122242"/>
            <a:ext cx="8494230" cy="30276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73520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041217"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Farklı YOLO Sürümleri</a:t>
            </a:r>
          </a:p>
        </p:txBody>
      </p:sp>
      <p:pic>
        <p:nvPicPr>
          <p:cNvPr id="4" name="Resim 3">
            <a:extLst>
              <a:ext uri="{FF2B5EF4-FFF2-40B4-BE49-F238E27FC236}">
                <a16:creationId xmlns:a16="http://schemas.microsoft.com/office/drawing/2014/main" id="{71CF42FA-3930-A7C9-C626-4AC94A5AEDD0}"/>
              </a:ext>
            </a:extLst>
          </p:cNvPr>
          <p:cNvPicPr>
            <a:picLocks noChangeAspect="1"/>
          </p:cNvPicPr>
          <p:nvPr/>
        </p:nvPicPr>
        <p:blipFill>
          <a:blip r:embed="rId2"/>
          <a:stretch>
            <a:fillRect/>
          </a:stretch>
        </p:blipFill>
        <p:spPr>
          <a:xfrm>
            <a:off x="1880438" y="1808019"/>
            <a:ext cx="8285649" cy="42005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2473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952505"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GİRİŞ</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369331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dirty="0">
                <a:solidFill>
                  <a:srgbClr val="022756"/>
                </a:solidFill>
                <a:latin typeface="Helvetica" pitchFamily="2" charset="0"/>
              </a:rPr>
              <a:t>Önceki dönem; 2010’lu yılların başından itibaren obje tanıma, obje sınıflandırma ve örüntü tanıma gibi bilgisayarlı görü görevlerindeki göze çarpan başarısı nedeniyle derin öğrenme alanında önemli bir yere sahip olan </a:t>
            </a:r>
            <a:r>
              <a:rPr lang="tr-TR" dirty="0" err="1">
                <a:solidFill>
                  <a:srgbClr val="022756"/>
                </a:solidFill>
                <a:latin typeface="Helvetica" pitchFamily="2" charset="0"/>
              </a:rPr>
              <a:t>Konvolüsyonel</a:t>
            </a:r>
            <a:r>
              <a:rPr lang="tr-TR" dirty="0">
                <a:solidFill>
                  <a:srgbClr val="022756"/>
                </a:solidFill>
                <a:latin typeface="Helvetica" pitchFamily="2" charset="0"/>
              </a:rPr>
              <a:t> Sinir Ağları (CNN: </a:t>
            </a:r>
            <a:r>
              <a:rPr lang="tr-TR" dirty="0" err="1">
                <a:solidFill>
                  <a:srgbClr val="022756"/>
                </a:solidFill>
                <a:latin typeface="Helvetica" pitchFamily="2" charset="0"/>
              </a:rPr>
              <a:t>Convulotional</a:t>
            </a:r>
            <a:r>
              <a:rPr lang="tr-TR" dirty="0">
                <a:solidFill>
                  <a:srgbClr val="022756"/>
                </a:solidFill>
                <a:latin typeface="Helvetica" pitchFamily="2" charset="0"/>
              </a:rPr>
              <a:t> </a:t>
            </a:r>
            <a:r>
              <a:rPr lang="tr-TR" dirty="0" err="1">
                <a:solidFill>
                  <a:srgbClr val="022756"/>
                </a:solidFill>
                <a:latin typeface="Helvetica" pitchFamily="2" charset="0"/>
              </a:rPr>
              <a:t>Neural</a:t>
            </a:r>
            <a:r>
              <a:rPr lang="tr-TR" dirty="0">
                <a:solidFill>
                  <a:srgbClr val="022756"/>
                </a:solidFill>
                <a:latin typeface="Helvetica" pitchFamily="2" charset="0"/>
              </a:rPr>
              <a:t> Network) hakkında kapsamlı bir literatür araştırması yapılmıştır.</a:t>
            </a:r>
          </a:p>
          <a:p>
            <a:pPr marL="285750" lvl="0" indent="-285750" algn="just">
              <a:buFont typeface="Arial" panose="020B0604020202020204" pitchFamily="34" charset="0"/>
              <a:buChar char="•"/>
              <a:defRPr/>
            </a:pPr>
            <a:endParaRPr lang="tr-TR" dirty="0">
              <a:solidFill>
                <a:srgbClr val="022756"/>
              </a:solidFill>
              <a:latin typeface="Helvetica" pitchFamily="2" charset="0"/>
            </a:endParaRPr>
          </a:p>
          <a:p>
            <a:pPr marL="285750" lvl="0" indent="-285750" algn="just">
              <a:buFont typeface="Arial" panose="020B0604020202020204" pitchFamily="34" charset="0"/>
              <a:buChar char="•"/>
              <a:defRPr/>
            </a:pPr>
            <a:endParaRPr lang="tr-TR" dirty="0">
              <a:solidFill>
                <a:srgbClr val="022756"/>
              </a:solidFill>
              <a:latin typeface="Helvetica" pitchFamily="2" charset="0"/>
            </a:endParaRPr>
          </a:p>
          <a:p>
            <a:pPr marL="285750" lvl="0" indent="-285750" algn="just">
              <a:buFont typeface="Arial" panose="020B0604020202020204" pitchFamily="34" charset="0"/>
              <a:buChar char="•"/>
              <a:defRPr/>
            </a:pPr>
            <a:r>
              <a:rPr lang="tr-TR" dirty="0">
                <a:solidFill>
                  <a:srgbClr val="022756"/>
                </a:solidFill>
                <a:latin typeface="Helvetica" pitchFamily="2" charset="0"/>
              </a:rPr>
              <a:t>Bu dönemde de, </a:t>
            </a:r>
            <a:r>
              <a:rPr lang="tr-TR" dirty="0" err="1">
                <a:solidFill>
                  <a:srgbClr val="022756"/>
                </a:solidFill>
                <a:latin typeface="Helvetica" pitchFamily="2" charset="0"/>
              </a:rPr>
              <a:t>state</a:t>
            </a:r>
            <a:r>
              <a:rPr lang="tr-TR" dirty="0">
                <a:solidFill>
                  <a:srgbClr val="022756"/>
                </a:solidFill>
                <a:latin typeface="Helvetica" pitchFamily="2" charset="0"/>
              </a:rPr>
              <a:t>-of-</a:t>
            </a:r>
            <a:r>
              <a:rPr lang="tr-TR" dirty="0" err="1">
                <a:solidFill>
                  <a:srgbClr val="022756"/>
                </a:solidFill>
                <a:latin typeface="Helvetica" pitchFamily="2" charset="0"/>
              </a:rPr>
              <a:t>the</a:t>
            </a:r>
            <a:r>
              <a:rPr lang="tr-TR" dirty="0">
                <a:solidFill>
                  <a:srgbClr val="022756"/>
                </a:solidFill>
                <a:latin typeface="Helvetica" pitchFamily="2" charset="0"/>
              </a:rPr>
              <a:t>-art CNN mimarisine sahip YOLO modeli seçilmiş ve bu modelin genel yapısı, mimari özellikleri ve uygulama alanları araştırılmış ve tanıtılmıştır. Atık </a:t>
            </a:r>
            <a:r>
              <a:rPr lang="tr-TR" dirty="0" err="1">
                <a:solidFill>
                  <a:srgbClr val="022756"/>
                </a:solidFill>
                <a:latin typeface="Helvetica" pitchFamily="2" charset="0"/>
              </a:rPr>
              <a:t>veriseti</a:t>
            </a:r>
            <a:r>
              <a:rPr lang="tr-TR" dirty="0">
                <a:solidFill>
                  <a:srgbClr val="022756"/>
                </a:solidFill>
                <a:latin typeface="Helvetica" pitchFamily="2" charset="0"/>
              </a:rPr>
              <a:t> bulunmuş olup %70-%15-%15 </a:t>
            </a:r>
            <a:r>
              <a:rPr lang="tr-TR" dirty="0" err="1">
                <a:solidFill>
                  <a:srgbClr val="022756"/>
                </a:solidFill>
                <a:latin typeface="Helvetica" pitchFamily="2" charset="0"/>
              </a:rPr>
              <a:t>train</a:t>
            </a:r>
            <a:r>
              <a:rPr lang="tr-TR" dirty="0">
                <a:solidFill>
                  <a:srgbClr val="022756"/>
                </a:solidFill>
                <a:latin typeface="Helvetica" pitchFamily="2" charset="0"/>
              </a:rPr>
              <a:t>-</a:t>
            </a:r>
            <a:r>
              <a:rPr lang="tr-TR" dirty="0" err="1">
                <a:solidFill>
                  <a:srgbClr val="022756"/>
                </a:solidFill>
                <a:latin typeface="Helvetica" pitchFamily="2" charset="0"/>
              </a:rPr>
              <a:t>valid</a:t>
            </a:r>
            <a:r>
              <a:rPr lang="tr-TR" dirty="0">
                <a:solidFill>
                  <a:srgbClr val="022756"/>
                </a:solidFill>
                <a:latin typeface="Helvetica" pitchFamily="2" charset="0"/>
              </a:rPr>
              <a:t>-test ayrımı yapılmıştır. Bu </a:t>
            </a:r>
            <a:r>
              <a:rPr lang="tr-TR" dirty="0" err="1">
                <a:solidFill>
                  <a:srgbClr val="022756"/>
                </a:solidFill>
                <a:latin typeface="Helvetica" pitchFamily="2" charset="0"/>
              </a:rPr>
              <a:t>veriseti</a:t>
            </a:r>
            <a:r>
              <a:rPr lang="tr-TR" dirty="0">
                <a:solidFill>
                  <a:srgbClr val="022756"/>
                </a:solidFill>
                <a:latin typeface="Helvetica" pitchFamily="2" charset="0"/>
              </a:rPr>
              <a:t> ile YOLOv5m ve YOLOv8m modelleri seçilerek gerçek zamanlı nesne algılama görevi için Google </a:t>
            </a:r>
            <a:r>
              <a:rPr lang="tr-TR" dirty="0" err="1">
                <a:solidFill>
                  <a:srgbClr val="022756"/>
                </a:solidFill>
                <a:latin typeface="Helvetica" pitchFamily="2" charset="0"/>
              </a:rPr>
              <a:t>Colab</a:t>
            </a:r>
            <a:r>
              <a:rPr lang="tr-TR" dirty="0">
                <a:solidFill>
                  <a:srgbClr val="022756"/>
                </a:solidFill>
                <a:latin typeface="Helvetica" pitchFamily="2" charset="0"/>
              </a:rPr>
              <a:t> ortamında eğitilmiştir. Eğitilen modellerin performans çıktıları değerlendirilmiştir ve sırasıyla %74.8 ve %74.1 mAP50 skoru elde edilmiştir. Son olarak tespit için Python uygulaması yazılmıştır.</a:t>
            </a:r>
          </a:p>
          <a:p>
            <a:pPr lvl="0" algn="just">
              <a:defRPr/>
            </a:pPr>
            <a:endParaRPr lang="tr-TR" dirty="0">
              <a:solidFill>
                <a:srgbClr val="022756"/>
              </a:solidFill>
              <a:latin typeface="Helvetica" pitchFamily="2" charset="0"/>
            </a:endParaRPr>
          </a:p>
        </p:txBody>
      </p:sp>
    </p:spTree>
    <p:extLst>
      <p:ext uri="{BB962C8B-B14F-4D97-AF65-F5344CB8AC3E}">
        <p14:creationId xmlns:p14="http://schemas.microsoft.com/office/powerpoint/2010/main" val="312717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396810"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YOLOv8 Mimarisi</a:t>
            </a:r>
          </a:p>
        </p:txBody>
      </p:sp>
      <p:grpSp>
        <p:nvGrpSpPr>
          <p:cNvPr id="14" name="Grup 13">
            <a:extLst>
              <a:ext uri="{FF2B5EF4-FFF2-40B4-BE49-F238E27FC236}">
                <a16:creationId xmlns:a16="http://schemas.microsoft.com/office/drawing/2014/main" id="{D0085B0B-49A1-D22E-A60C-D8471A809859}"/>
              </a:ext>
            </a:extLst>
          </p:cNvPr>
          <p:cNvGrpSpPr/>
          <p:nvPr/>
        </p:nvGrpSpPr>
        <p:grpSpPr>
          <a:xfrm>
            <a:off x="6675646" y="1368481"/>
            <a:ext cx="4857019" cy="5292092"/>
            <a:chOff x="6259726" y="1165010"/>
            <a:chExt cx="5196346" cy="5661815"/>
          </a:xfrm>
        </p:grpSpPr>
        <p:pic>
          <p:nvPicPr>
            <p:cNvPr id="3" name="Resim 2">
              <a:extLst>
                <a:ext uri="{FF2B5EF4-FFF2-40B4-BE49-F238E27FC236}">
                  <a16:creationId xmlns:a16="http://schemas.microsoft.com/office/drawing/2014/main" id="{5AFC1E1C-72CA-4A88-CC38-A675BB3403D4}"/>
                </a:ext>
              </a:extLst>
            </p:cNvPr>
            <p:cNvPicPr>
              <a:picLocks noChangeAspect="1"/>
            </p:cNvPicPr>
            <p:nvPr/>
          </p:nvPicPr>
          <p:blipFill>
            <a:blip r:embed="rId2"/>
            <a:stretch>
              <a:fillRect/>
            </a:stretch>
          </p:blipFill>
          <p:spPr>
            <a:xfrm>
              <a:off x="6259726" y="1165010"/>
              <a:ext cx="5196346" cy="5661815"/>
            </a:xfrm>
            <a:prstGeom prst="rect">
              <a:avLst/>
            </a:prstGeom>
            <a:ln>
              <a:noFill/>
            </a:ln>
            <a:effectLst>
              <a:outerShdw blurRad="190500" algn="tl" rotWithShape="0">
                <a:srgbClr val="000000">
                  <a:alpha val="70000"/>
                </a:srgbClr>
              </a:outerShdw>
            </a:effectLst>
          </p:spPr>
        </p:pic>
        <p:pic>
          <p:nvPicPr>
            <p:cNvPr id="10" name="Resim 9">
              <a:extLst>
                <a:ext uri="{FF2B5EF4-FFF2-40B4-BE49-F238E27FC236}">
                  <a16:creationId xmlns:a16="http://schemas.microsoft.com/office/drawing/2014/main" id="{2A9ECB33-2F66-40D6-AA3E-09570AF3337F}"/>
                </a:ext>
              </a:extLst>
            </p:cNvPr>
            <p:cNvPicPr>
              <a:picLocks noChangeAspect="1"/>
            </p:cNvPicPr>
            <p:nvPr/>
          </p:nvPicPr>
          <p:blipFill>
            <a:blip r:embed="rId3"/>
            <a:stretch>
              <a:fillRect/>
            </a:stretch>
          </p:blipFill>
          <p:spPr>
            <a:xfrm>
              <a:off x="6347856" y="1165010"/>
              <a:ext cx="5020086" cy="5254872"/>
            </a:xfrm>
            <a:prstGeom prst="rect">
              <a:avLst/>
            </a:prstGeom>
          </p:spPr>
        </p:pic>
        <p:sp>
          <p:nvSpPr>
            <p:cNvPr id="8" name="Dikdörtgen 7">
              <a:extLst>
                <a:ext uri="{FF2B5EF4-FFF2-40B4-BE49-F238E27FC236}">
                  <a16:creationId xmlns:a16="http://schemas.microsoft.com/office/drawing/2014/main" id="{3BC89A15-71DD-10FE-E8E6-55C4FA1D9DBB}"/>
                </a:ext>
              </a:extLst>
            </p:cNvPr>
            <p:cNvSpPr/>
            <p:nvPr/>
          </p:nvSpPr>
          <p:spPr>
            <a:xfrm>
              <a:off x="7924097" y="1165010"/>
              <a:ext cx="3443845" cy="7780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grpSp>
        <p:nvGrpSpPr>
          <p:cNvPr id="13" name="Grup 12">
            <a:extLst>
              <a:ext uri="{FF2B5EF4-FFF2-40B4-BE49-F238E27FC236}">
                <a16:creationId xmlns:a16="http://schemas.microsoft.com/office/drawing/2014/main" id="{54D91B3E-8181-E33B-E8FC-18AB3A75284B}"/>
              </a:ext>
            </a:extLst>
          </p:cNvPr>
          <p:cNvGrpSpPr/>
          <p:nvPr/>
        </p:nvGrpSpPr>
        <p:grpSpPr>
          <a:xfrm>
            <a:off x="628166" y="1368481"/>
            <a:ext cx="5619244" cy="1364328"/>
            <a:chOff x="628166" y="1368481"/>
            <a:chExt cx="5020086" cy="1218855"/>
          </a:xfrm>
        </p:grpSpPr>
        <p:pic>
          <p:nvPicPr>
            <p:cNvPr id="11" name="Resim 10">
              <a:extLst>
                <a:ext uri="{FF2B5EF4-FFF2-40B4-BE49-F238E27FC236}">
                  <a16:creationId xmlns:a16="http://schemas.microsoft.com/office/drawing/2014/main" id="{C43C2021-FA71-DB3B-6367-059435407819}"/>
                </a:ext>
              </a:extLst>
            </p:cNvPr>
            <p:cNvPicPr>
              <a:picLocks noChangeAspect="1"/>
            </p:cNvPicPr>
            <p:nvPr/>
          </p:nvPicPr>
          <p:blipFill rotWithShape="1">
            <a:blip r:embed="rId3"/>
            <a:srcRect b="76805"/>
            <a:stretch/>
          </p:blipFill>
          <p:spPr>
            <a:xfrm>
              <a:off x="628166" y="1368481"/>
              <a:ext cx="5020086" cy="1218855"/>
            </a:xfrm>
            <a:prstGeom prst="rect">
              <a:avLst/>
            </a:prstGeom>
            <a:ln>
              <a:noFill/>
            </a:ln>
            <a:effectLst>
              <a:outerShdw blurRad="190500" algn="tl" rotWithShape="0">
                <a:srgbClr val="000000">
                  <a:alpha val="70000"/>
                </a:srgbClr>
              </a:outerShdw>
            </a:effectLst>
          </p:spPr>
        </p:pic>
        <p:sp>
          <p:nvSpPr>
            <p:cNvPr id="6" name="Dikdörtgen 5">
              <a:extLst>
                <a:ext uri="{FF2B5EF4-FFF2-40B4-BE49-F238E27FC236}">
                  <a16:creationId xmlns:a16="http://schemas.microsoft.com/office/drawing/2014/main" id="{A49D3250-6D76-B1AD-9324-D978D8B4DCCB}"/>
                </a:ext>
              </a:extLst>
            </p:cNvPr>
            <p:cNvSpPr/>
            <p:nvPr/>
          </p:nvSpPr>
          <p:spPr>
            <a:xfrm>
              <a:off x="2199644" y="2172565"/>
              <a:ext cx="3443845" cy="414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pSp>
    </p:spTree>
    <p:extLst>
      <p:ext uri="{BB962C8B-B14F-4D97-AF65-F5344CB8AC3E}">
        <p14:creationId xmlns:p14="http://schemas.microsoft.com/office/powerpoint/2010/main" val="909979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145587"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Uygulama Akışı</a:t>
            </a:r>
          </a:p>
        </p:txBody>
      </p:sp>
      <p:pic>
        <p:nvPicPr>
          <p:cNvPr id="5" name="Resim 4">
            <a:extLst>
              <a:ext uri="{FF2B5EF4-FFF2-40B4-BE49-F238E27FC236}">
                <a16:creationId xmlns:a16="http://schemas.microsoft.com/office/drawing/2014/main" id="{6CF00D62-1BAE-006B-B7F0-4F5E2E72C722}"/>
              </a:ext>
            </a:extLst>
          </p:cNvPr>
          <p:cNvPicPr>
            <a:picLocks noChangeAspect="1"/>
          </p:cNvPicPr>
          <p:nvPr/>
        </p:nvPicPr>
        <p:blipFill>
          <a:blip r:embed="rId2"/>
          <a:stretch>
            <a:fillRect/>
          </a:stretch>
        </p:blipFill>
        <p:spPr>
          <a:xfrm>
            <a:off x="4624180" y="1417488"/>
            <a:ext cx="2943640" cy="5135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935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1721946"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Atık veri seti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4,103 adet görüntü.</a:t>
            </a:r>
          </a:p>
          <a:p>
            <a:pPr marL="285750" lvl="0" indent="-285750" algn="just">
              <a:buFont typeface="Arial" panose="020B0604020202020204" pitchFamily="34" charset="0"/>
              <a:buChar char="•"/>
              <a:defRPr/>
            </a:pPr>
            <a:r>
              <a:rPr lang="tr-TR" sz="2000" dirty="0">
                <a:solidFill>
                  <a:srgbClr val="022756"/>
                </a:solidFill>
                <a:latin typeface="Helvetica" pitchFamily="2" charset="0"/>
              </a:rPr>
              <a:t>İçerik;</a:t>
            </a:r>
          </a:p>
          <a:p>
            <a:pPr marL="742950" lvl="1" indent="-285750" algn="just">
              <a:buFont typeface="Arial" panose="020B0604020202020204" pitchFamily="34" charset="0"/>
              <a:buChar char="•"/>
              <a:defRPr/>
            </a:pPr>
            <a:r>
              <a:rPr lang="tr-TR" sz="2000" dirty="0">
                <a:solidFill>
                  <a:srgbClr val="022756"/>
                </a:solidFill>
                <a:latin typeface="Helvetica" pitchFamily="2" charset="0"/>
              </a:rPr>
              <a:t>Alüminyum kutu,</a:t>
            </a:r>
          </a:p>
          <a:p>
            <a:pPr marL="742950" lvl="1" indent="-285750" algn="just">
              <a:buFont typeface="Arial" panose="020B0604020202020204" pitchFamily="34" charset="0"/>
              <a:buChar char="•"/>
              <a:defRPr/>
            </a:pPr>
            <a:r>
              <a:rPr lang="tr-TR" sz="2000" dirty="0">
                <a:solidFill>
                  <a:srgbClr val="022756"/>
                </a:solidFill>
                <a:latin typeface="Helvetica" pitchFamily="2" charset="0"/>
              </a:rPr>
              <a:t>Plastik şişe,</a:t>
            </a:r>
          </a:p>
          <a:p>
            <a:pPr marL="742950" lvl="1" indent="-285750" algn="just">
              <a:buFont typeface="Arial" panose="020B0604020202020204" pitchFamily="34" charset="0"/>
              <a:buChar char="•"/>
              <a:defRPr/>
            </a:pPr>
            <a:r>
              <a:rPr lang="tr-TR" sz="2000" dirty="0">
                <a:solidFill>
                  <a:srgbClr val="022756"/>
                </a:solidFill>
                <a:latin typeface="Helvetica" pitchFamily="2" charset="0"/>
              </a:rPr>
              <a:t>Plastik poşet,</a:t>
            </a:r>
          </a:p>
          <a:p>
            <a:pPr marL="742950" lvl="1" indent="-285750" algn="just">
              <a:buFont typeface="Arial" panose="020B0604020202020204" pitchFamily="34" charset="0"/>
              <a:buChar char="•"/>
              <a:defRPr/>
            </a:pPr>
            <a:r>
              <a:rPr lang="tr-TR" sz="2000" dirty="0">
                <a:solidFill>
                  <a:srgbClr val="022756"/>
                </a:solidFill>
                <a:latin typeface="Helvetica" pitchFamily="2" charset="0"/>
              </a:rPr>
              <a:t>Organik,</a:t>
            </a:r>
          </a:p>
          <a:p>
            <a:pPr marL="742950" lvl="1" indent="-285750" algn="just">
              <a:buFont typeface="Arial" panose="020B0604020202020204" pitchFamily="34" charset="0"/>
              <a:buChar char="•"/>
              <a:defRPr/>
            </a:pPr>
            <a:r>
              <a:rPr lang="tr-TR" sz="2000" dirty="0">
                <a:solidFill>
                  <a:srgbClr val="022756"/>
                </a:solidFill>
                <a:latin typeface="Helvetica" pitchFamily="2" charset="0"/>
              </a:rPr>
              <a:t>Karton kutu,</a:t>
            </a:r>
          </a:p>
          <a:p>
            <a:pPr marL="742950" lvl="1" indent="-285750" algn="just">
              <a:buFont typeface="Arial" panose="020B0604020202020204" pitchFamily="34" charset="0"/>
              <a:buChar char="•"/>
              <a:defRPr/>
            </a:pPr>
            <a:r>
              <a:rPr lang="tr-TR" sz="2000" dirty="0">
                <a:solidFill>
                  <a:srgbClr val="022756"/>
                </a:solidFill>
                <a:latin typeface="Helvetica" pitchFamily="2" charset="0"/>
              </a:rPr>
              <a:t>Cam şişe,</a:t>
            </a:r>
          </a:p>
          <a:p>
            <a:pPr marL="742950" lvl="1" indent="-285750" algn="just">
              <a:buFont typeface="Arial" panose="020B0604020202020204" pitchFamily="34" charset="0"/>
              <a:buChar char="•"/>
              <a:defRPr/>
            </a:pPr>
            <a:r>
              <a:rPr lang="tr-TR" sz="2000" dirty="0">
                <a:solidFill>
                  <a:srgbClr val="022756"/>
                </a:solidFill>
                <a:latin typeface="Helvetica" pitchFamily="2" charset="0"/>
              </a:rPr>
              <a:t>Kimyasal içerik</a:t>
            </a:r>
          </a:p>
          <a:p>
            <a:pPr lvl="0" algn="just">
              <a:defRPr/>
            </a:pPr>
            <a:endParaRPr lang="tr-TR" sz="2000" dirty="0">
              <a:solidFill>
                <a:srgbClr val="022756"/>
              </a:solidFill>
              <a:latin typeface="Helvetica" pitchFamily="2" charset="0"/>
            </a:endParaRPr>
          </a:p>
        </p:txBody>
      </p:sp>
      <p:pic>
        <p:nvPicPr>
          <p:cNvPr id="6" name="Resim 5">
            <a:extLst>
              <a:ext uri="{FF2B5EF4-FFF2-40B4-BE49-F238E27FC236}">
                <a16:creationId xmlns:a16="http://schemas.microsoft.com/office/drawing/2014/main" id="{1D8B5C11-9FB7-F620-6854-D38FF5B5F441}"/>
              </a:ext>
            </a:extLst>
          </p:cNvPr>
          <p:cNvPicPr>
            <a:picLocks noChangeAspect="1"/>
          </p:cNvPicPr>
          <p:nvPr/>
        </p:nvPicPr>
        <p:blipFill>
          <a:blip r:embed="rId2"/>
          <a:stretch>
            <a:fillRect/>
          </a:stretch>
        </p:blipFill>
        <p:spPr>
          <a:xfrm>
            <a:off x="5693432" y="2036618"/>
            <a:ext cx="5246773" cy="41148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3624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067041" cy="430887"/>
          </a:xfrm>
          <a:prstGeom prst="rect">
            <a:avLst/>
          </a:prstGeom>
          <a:noFill/>
        </p:spPr>
        <p:txBody>
          <a:bodyPr wrap="none" rtlCol="0">
            <a:spAutoFit/>
          </a:bodyPr>
          <a:lstStyle/>
          <a:p>
            <a:r>
              <a:rPr lang="tr-TR" sz="2200" dirty="0" err="1">
                <a:solidFill>
                  <a:schemeClr val="bg1"/>
                </a:solidFill>
                <a:latin typeface="Helvetica" panose="020B0604020202020204" pitchFamily="34" charset="0"/>
                <a:cs typeface="Helvetica" panose="020B0604020202020204" pitchFamily="34" charset="0"/>
              </a:rPr>
              <a:t>Veriseti</a:t>
            </a:r>
            <a:r>
              <a:rPr lang="tr-TR" sz="2200" dirty="0">
                <a:solidFill>
                  <a:schemeClr val="bg1"/>
                </a:solidFill>
                <a:latin typeface="Helvetica" panose="020B0604020202020204" pitchFamily="34" charset="0"/>
                <a:cs typeface="Helvetica" panose="020B0604020202020204" pitchFamily="34" charset="0"/>
              </a:rPr>
              <a:t> Sağlığı</a:t>
            </a:r>
          </a:p>
        </p:txBody>
      </p:sp>
      <p:pic>
        <p:nvPicPr>
          <p:cNvPr id="6" name="Resim 5">
            <a:extLst>
              <a:ext uri="{FF2B5EF4-FFF2-40B4-BE49-F238E27FC236}">
                <a16:creationId xmlns:a16="http://schemas.microsoft.com/office/drawing/2014/main" id="{C4E64229-E916-D50E-334D-05A1AC113562}"/>
              </a:ext>
            </a:extLst>
          </p:cNvPr>
          <p:cNvPicPr>
            <a:picLocks noChangeAspect="1"/>
          </p:cNvPicPr>
          <p:nvPr/>
        </p:nvPicPr>
        <p:blipFill>
          <a:blip r:embed="rId2"/>
          <a:stretch>
            <a:fillRect/>
          </a:stretch>
        </p:blipFill>
        <p:spPr>
          <a:xfrm>
            <a:off x="1692885" y="2020642"/>
            <a:ext cx="8806230" cy="41402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7415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433953"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Görüntünün Etiketlenmesi</a:t>
            </a:r>
          </a:p>
        </p:txBody>
      </p:sp>
      <p:pic>
        <p:nvPicPr>
          <p:cNvPr id="5" name="Resim 4">
            <a:extLst>
              <a:ext uri="{FF2B5EF4-FFF2-40B4-BE49-F238E27FC236}">
                <a16:creationId xmlns:a16="http://schemas.microsoft.com/office/drawing/2014/main" id="{7FD96413-B77D-9064-D2CF-05F0BBDC6AC5}"/>
              </a:ext>
            </a:extLst>
          </p:cNvPr>
          <p:cNvPicPr>
            <a:picLocks noChangeAspect="1"/>
          </p:cNvPicPr>
          <p:nvPr/>
        </p:nvPicPr>
        <p:blipFill>
          <a:blip r:embed="rId2"/>
          <a:stretch>
            <a:fillRect/>
          </a:stretch>
        </p:blipFill>
        <p:spPr>
          <a:xfrm>
            <a:off x="706582" y="2940033"/>
            <a:ext cx="6239369" cy="3471160"/>
          </a:xfrm>
          <a:prstGeom prst="rect">
            <a:avLst/>
          </a:prstGeom>
          <a:ln>
            <a:noFill/>
          </a:ln>
          <a:effectLst>
            <a:outerShdw blurRad="190500" algn="tl" rotWithShape="0">
              <a:srgbClr val="000000">
                <a:alpha val="70000"/>
              </a:srgbClr>
            </a:outerShdw>
          </a:effectLst>
        </p:spPr>
      </p:pic>
      <p:sp>
        <p:nvSpPr>
          <p:cNvPr id="8" name="Metin kutusu 7">
            <a:extLst>
              <a:ext uri="{FF2B5EF4-FFF2-40B4-BE49-F238E27FC236}">
                <a16:creationId xmlns:a16="http://schemas.microsoft.com/office/drawing/2014/main" id="{FB1D9ABB-411F-FADF-1DAC-7DCEEBBAD185}"/>
              </a:ext>
            </a:extLst>
          </p:cNvPr>
          <p:cNvSpPr txBox="1"/>
          <p:nvPr/>
        </p:nvSpPr>
        <p:spPr>
          <a:xfrm>
            <a:off x="768096" y="1843950"/>
            <a:ext cx="10771632" cy="3477875"/>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LabelImg</a:t>
            </a:r>
            <a:r>
              <a:rPr lang="tr-TR" sz="2000" dirty="0">
                <a:solidFill>
                  <a:srgbClr val="022756"/>
                </a:solidFill>
                <a:latin typeface="Helvetica" pitchFamily="2" charset="0"/>
              </a:rPr>
              <a:t> (uygulama)</a:t>
            </a:r>
          </a:p>
          <a:p>
            <a:pPr marL="285750" lvl="0" indent="-285750" algn="just">
              <a:buFont typeface="Arial" panose="020B0604020202020204" pitchFamily="34" charset="0"/>
              <a:buChar char="•"/>
              <a:defRPr/>
            </a:pPr>
            <a:r>
              <a:rPr lang="tr-TR" sz="2000" dirty="0" err="1">
                <a:solidFill>
                  <a:srgbClr val="022756"/>
                </a:solidFill>
                <a:latin typeface="Helvetica" pitchFamily="2" charset="0"/>
              </a:rPr>
              <a:t>Roboflow</a:t>
            </a:r>
            <a:r>
              <a:rPr lang="tr-TR" sz="2000" dirty="0">
                <a:solidFill>
                  <a:srgbClr val="022756"/>
                </a:solidFill>
                <a:latin typeface="Helvetica" pitchFamily="2" charset="0"/>
              </a:rPr>
              <a:t> (site)</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4" name="Resim 3">
            <a:extLst>
              <a:ext uri="{FF2B5EF4-FFF2-40B4-BE49-F238E27FC236}">
                <a16:creationId xmlns:a16="http://schemas.microsoft.com/office/drawing/2014/main" id="{A017C6B2-1F25-D67B-C943-1F35DDD70197}"/>
              </a:ext>
            </a:extLst>
          </p:cNvPr>
          <p:cNvPicPr>
            <a:picLocks noChangeAspect="1"/>
          </p:cNvPicPr>
          <p:nvPr/>
        </p:nvPicPr>
        <p:blipFill>
          <a:blip r:embed="rId3"/>
          <a:stretch>
            <a:fillRect/>
          </a:stretch>
        </p:blipFill>
        <p:spPr>
          <a:xfrm>
            <a:off x="7167825" y="3594957"/>
            <a:ext cx="4656271" cy="15794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0925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911182"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Veri Artırma Teknikleri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317009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err="1">
                <a:solidFill>
                  <a:srgbClr val="022756"/>
                </a:solidFill>
                <a:latin typeface="Helvetica" pitchFamily="2" charset="0"/>
              </a:rPr>
              <a:t>Shear</a:t>
            </a:r>
            <a:r>
              <a:rPr lang="tr-TR" sz="2000" dirty="0">
                <a:solidFill>
                  <a:srgbClr val="022756"/>
                </a:solidFill>
                <a:latin typeface="Helvetica" pitchFamily="2" charset="0"/>
              </a:rPr>
              <a:t>, </a:t>
            </a:r>
            <a:r>
              <a:rPr lang="tr-TR" sz="2000" dirty="0" err="1">
                <a:solidFill>
                  <a:srgbClr val="022756"/>
                </a:solidFill>
                <a:latin typeface="Helvetica" pitchFamily="2" charset="0"/>
              </a:rPr>
              <a:t>flip</a:t>
            </a:r>
            <a:r>
              <a:rPr lang="tr-TR" sz="2000" dirty="0">
                <a:solidFill>
                  <a:srgbClr val="022756"/>
                </a:solidFill>
                <a:latin typeface="Helvetica" pitchFamily="2" charset="0"/>
              </a:rPr>
              <a:t>, </a:t>
            </a:r>
            <a:r>
              <a:rPr lang="tr-TR" sz="2000" dirty="0" err="1">
                <a:solidFill>
                  <a:srgbClr val="022756"/>
                </a:solidFill>
                <a:latin typeface="Helvetica" pitchFamily="2" charset="0"/>
              </a:rPr>
              <a:t>exposure</a:t>
            </a:r>
            <a:r>
              <a:rPr lang="tr-TR" sz="2000" dirty="0">
                <a:solidFill>
                  <a:srgbClr val="022756"/>
                </a:solidFill>
                <a:latin typeface="Helvetica" pitchFamily="2" charset="0"/>
              </a:rPr>
              <a:t>, 90 derece döndürme.</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7" name="Resim 6">
            <a:extLst>
              <a:ext uri="{FF2B5EF4-FFF2-40B4-BE49-F238E27FC236}">
                <a16:creationId xmlns:a16="http://schemas.microsoft.com/office/drawing/2014/main" id="{FC2FD7C7-DDA3-062D-736C-644A27C4F302}"/>
              </a:ext>
            </a:extLst>
          </p:cNvPr>
          <p:cNvPicPr>
            <a:picLocks noChangeAspect="1"/>
          </p:cNvPicPr>
          <p:nvPr/>
        </p:nvPicPr>
        <p:blipFill>
          <a:blip r:embed="rId2"/>
          <a:stretch>
            <a:fillRect/>
          </a:stretch>
        </p:blipFill>
        <p:spPr>
          <a:xfrm>
            <a:off x="2115070" y="2701636"/>
            <a:ext cx="7961859" cy="37931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95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618298"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Train-</a:t>
            </a:r>
            <a:r>
              <a:rPr lang="tr-TR" sz="2200" dirty="0" err="1">
                <a:solidFill>
                  <a:schemeClr val="bg1"/>
                </a:solidFill>
                <a:latin typeface="Helvetica" panose="020B0604020202020204" pitchFamily="34" charset="0"/>
                <a:cs typeface="Helvetica" panose="020B0604020202020204" pitchFamily="34" charset="0"/>
              </a:rPr>
              <a:t>Validation</a:t>
            </a:r>
            <a:r>
              <a:rPr lang="tr-TR" sz="2200" dirty="0">
                <a:solidFill>
                  <a:schemeClr val="bg1"/>
                </a:solidFill>
                <a:latin typeface="Helvetica" panose="020B0604020202020204" pitchFamily="34" charset="0"/>
                <a:cs typeface="Helvetica" panose="020B0604020202020204" pitchFamily="34" charset="0"/>
              </a:rPr>
              <a:t>-Test Ayrımı</a:t>
            </a:r>
          </a:p>
        </p:txBody>
      </p:sp>
      <p:pic>
        <p:nvPicPr>
          <p:cNvPr id="6" name="Resim 5">
            <a:extLst>
              <a:ext uri="{FF2B5EF4-FFF2-40B4-BE49-F238E27FC236}">
                <a16:creationId xmlns:a16="http://schemas.microsoft.com/office/drawing/2014/main" id="{1C61DAF1-27F5-19E2-F141-C1554C1EE8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5012" y="2135216"/>
            <a:ext cx="7541975" cy="3513268"/>
          </a:xfrm>
          <a:prstGeom prst="rect">
            <a:avLst/>
          </a:prstGeom>
          <a:noFill/>
          <a:ln>
            <a:noFill/>
          </a:ln>
        </p:spPr>
      </p:pic>
    </p:spTree>
    <p:extLst>
      <p:ext uri="{BB962C8B-B14F-4D97-AF65-F5344CB8AC3E}">
        <p14:creationId xmlns:p14="http://schemas.microsoft.com/office/powerpoint/2010/main" val="2122633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024033"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Model – </a:t>
            </a:r>
            <a:r>
              <a:rPr lang="tr-TR" sz="2200" dirty="0" err="1">
                <a:solidFill>
                  <a:schemeClr val="bg1"/>
                </a:solidFill>
                <a:latin typeface="Helvetica" panose="020B0604020202020204" pitchFamily="34" charset="0"/>
                <a:cs typeface="Helvetica" panose="020B0604020202020204" pitchFamily="34" charset="0"/>
              </a:rPr>
              <a:t>Veriseti</a:t>
            </a:r>
            <a:r>
              <a:rPr lang="tr-TR" sz="2200" dirty="0">
                <a:solidFill>
                  <a:schemeClr val="bg1"/>
                </a:solidFill>
                <a:latin typeface="Helvetica" panose="020B0604020202020204" pitchFamily="34" charset="0"/>
                <a:cs typeface="Helvetica" panose="020B0604020202020204" pitchFamily="34" charset="0"/>
              </a:rPr>
              <a:t> İlişkisi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286232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YAML dosyası</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C6219C1C-6D65-0513-0824-1DDB408FDE3D}"/>
              </a:ext>
            </a:extLst>
          </p:cNvPr>
          <p:cNvPicPr>
            <a:picLocks noChangeAspect="1"/>
          </p:cNvPicPr>
          <p:nvPr/>
        </p:nvPicPr>
        <p:blipFill>
          <a:blip r:embed="rId2"/>
          <a:stretch>
            <a:fillRect/>
          </a:stretch>
        </p:blipFill>
        <p:spPr>
          <a:xfrm>
            <a:off x="1540348" y="3207070"/>
            <a:ext cx="9227128" cy="20126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59550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25289"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Başarı Metrikleri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1152560" y="4098777"/>
            <a:ext cx="10771632" cy="1655581"/>
          </a:xfrm>
          <a:prstGeom prst="rect">
            <a:avLst/>
          </a:prstGeom>
          <a:noFill/>
        </p:spPr>
        <p:txBody>
          <a:bodyPr wrap="square" rtlCol="0">
            <a:spAutoFit/>
          </a:bodyPr>
          <a:lstStyle/>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TP (Gerçek Pozitif):</a:t>
            </a:r>
            <a:r>
              <a:rPr lang="tr-TR" sz="1800" dirty="0">
                <a:effectLst/>
                <a:latin typeface="Calibri" panose="020F0502020204030204" pitchFamily="34" charset="0"/>
                <a:ea typeface="Calibri" panose="020F0502020204030204" pitchFamily="34" charset="0"/>
              </a:rPr>
              <a:t> Gerçekte pozitif durumların başarıyla pozitif olarak tahmin edilmesi,</a:t>
            </a:r>
            <a:endParaRPr lang="tr-TR" sz="1800" dirty="0">
              <a:effectLst/>
              <a:latin typeface="Calibri" panose="020F0502020204030204" pitchFamily="34" charset="0"/>
              <a:ea typeface="MS Mincho" panose="02020609040205080304" pitchFamily="49" charset="-128"/>
            </a:endParaRPr>
          </a:p>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TN (Gerçek Negatif):</a:t>
            </a:r>
            <a:r>
              <a:rPr lang="tr-TR" sz="1800" dirty="0">
                <a:effectLst/>
                <a:latin typeface="Calibri" panose="020F0502020204030204" pitchFamily="34" charset="0"/>
                <a:ea typeface="Calibri" panose="020F0502020204030204" pitchFamily="34" charset="0"/>
              </a:rPr>
              <a:t> Gerçekte negatif durumların başarıyla negatif olarak tahmin edilmesi,</a:t>
            </a:r>
            <a:endParaRPr lang="tr-TR" sz="1800" dirty="0">
              <a:effectLst/>
              <a:latin typeface="Calibri" panose="020F0502020204030204" pitchFamily="34" charset="0"/>
              <a:ea typeface="MS Mincho" panose="02020609040205080304" pitchFamily="49" charset="-128"/>
            </a:endParaRPr>
          </a:p>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FP (Yanlış Pozitif):</a:t>
            </a:r>
            <a:r>
              <a:rPr lang="tr-TR" sz="1800" dirty="0">
                <a:effectLst/>
                <a:latin typeface="Calibri" panose="020F0502020204030204" pitchFamily="34" charset="0"/>
                <a:ea typeface="Calibri" panose="020F0502020204030204" pitchFamily="34" charset="0"/>
              </a:rPr>
              <a:t> Gerçekte negatif durumların yanlışlıkla pozitif olarak tahmin edilmesi,</a:t>
            </a:r>
            <a:endParaRPr lang="tr-TR" sz="1800" dirty="0">
              <a:effectLst/>
              <a:latin typeface="Calibri" panose="020F0502020204030204" pitchFamily="34" charset="0"/>
              <a:ea typeface="MS Mincho" panose="02020609040205080304" pitchFamily="49" charset="-128"/>
            </a:endParaRPr>
          </a:p>
          <a:p>
            <a:pPr algn="just">
              <a:lnSpc>
                <a:spcPct val="115000"/>
              </a:lnSpc>
              <a:spcAft>
                <a:spcPts val="800"/>
              </a:spcAft>
            </a:pPr>
            <a:r>
              <a:rPr lang="tr-TR" sz="1800" b="1" dirty="0">
                <a:effectLst/>
                <a:latin typeface="Calibri" panose="020F0502020204030204" pitchFamily="34" charset="0"/>
                <a:ea typeface="Calibri" panose="020F0502020204030204" pitchFamily="34" charset="0"/>
              </a:rPr>
              <a:t>FN (Yanlış Negatif):</a:t>
            </a:r>
            <a:r>
              <a:rPr lang="tr-TR" sz="1800" dirty="0">
                <a:effectLst/>
                <a:latin typeface="Calibri" panose="020F0502020204030204" pitchFamily="34" charset="0"/>
                <a:ea typeface="Calibri" panose="020F0502020204030204" pitchFamily="34" charset="0"/>
              </a:rPr>
              <a:t> Gerçekte pozitif durumların yanlışlıkla negatif olarak tahmin edilmesidir.</a:t>
            </a:r>
            <a:endParaRPr lang="tr-TR" sz="1800" dirty="0">
              <a:effectLst/>
              <a:latin typeface="Calibri" panose="020F0502020204030204" pitchFamily="34" charset="0"/>
              <a:ea typeface="MS Mincho" panose="02020609040205080304" pitchFamily="49" charset="-128"/>
            </a:endParaRPr>
          </a:p>
        </p:txBody>
      </p:sp>
      <p:pic>
        <p:nvPicPr>
          <p:cNvPr id="5" name="Resim 4">
            <a:extLst>
              <a:ext uri="{FF2B5EF4-FFF2-40B4-BE49-F238E27FC236}">
                <a16:creationId xmlns:a16="http://schemas.microsoft.com/office/drawing/2014/main" id="{AA9F6C80-8E61-25D5-6375-80ACBA5280D0}"/>
              </a:ext>
            </a:extLst>
          </p:cNvPr>
          <p:cNvPicPr>
            <a:picLocks noChangeAspect="1"/>
          </p:cNvPicPr>
          <p:nvPr/>
        </p:nvPicPr>
        <p:blipFill>
          <a:blip r:embed="rId3"/>
          <a:stretch>
            <a:fillRect/>
          </a:stretch>
        </p:blipFill>
        <p:spPr>
          <a:xfrm>
            <a:off x="4314825" y="1621848"/>
            <a:ext cx="3562350" cy="20764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29073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25289"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Başarı metrikleri</a:t>
            </a:r>
          </a:p>
        </p:txBody>
      </p:sp>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1AF7FBEF-8AA0-1A62-04B0-C7EFD4F230D9}"/>
                  </a:ext>
                </a:extLst>
              </p:cNvPr>
              <p:cNvSpPr txBox="1"/>
              <p:nvPr/>
            </p:nvSpPr>
            <p:spPr>
              <a:xfrm>
                <a:off x="1599335" y="4593941"/>
                <a:ext cx="6198176" cy="627801"/>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tr-TR" b="0" i="1" smtClean="0">
                          <a:latin typeface="Cambria Math" panose="02040503050406030204" pitchFamily="18" charset="0"/>
                        </a:rPr>
                        <m:t>𝐺</m:t>
                      </m:r>
                      <m:r>
                        <a:rPr lang="tr-TR" i="1" smtClean="0">
                          <a:latin typeface="Cambria Math" panose="02040503050406030204" pitchFamily="18" charset="0"/>
                        </a:rPr>
                        <m:t>𝑒𝑛𝑒𝑙</m:t>
                      </m:r>
                      <m:r>
                        <a:rPr lang="tr-TR" i="0">
                          <a:latin typeface="Cambria Math" panose="02040503050406030204" pitchFamily="18" charset="0"/>
                        </a:rPr>
                        <m:t> </m:t>
                      </m:r>
                      <m:r>
                        <a:rPr lang="tr-TR" i="1">
                          <a:latin typeface="Cambria Math" panose="02040503050406030204" pitchFamily="18" charset="0"/>
                        </a:rPr>
                        <m:t>𝑂𝑟𝑡𝑎𝑙𝑎𝑚𝑎</m:t>
                      </m:r>
                      <m:r>
                        <a:rPr lang="tr-TR" i="0">
                          <a:latin typeface="Cambria Math" panose="02040503050406030204" pitchFamily="18" charset="0"/>
                        </a:rPr>
                        <m:t> </m:t>
                      </m:r>
                      <m:r>
                        <a:rPr lang="tr-TR" i="1">
                          <a:latin typeface="Cambria Math" panose="02040503050406030204" pitchFamily="18" charset="0"/>
                        </a:rPr>
                        <m:t>𝐻𝑎𝑠𝑠𝑎𝑠𝑖𝑦𝑒𝑡</m:t>
                      </m:r>
                      <m:r>
                        <a:rPr lang="tr-TR" i="0">
                          <a:latin typeface="Cambria Math" panose="02040503050406030204" pitchFamily="18" charset="0"/>
                        </a:rPr>
                        <m:t> </m:t>
                      </m:r>
                      <m:d>
                        <m:dPr>
                          <m:ctrlPr>
                            <a:rPr lang="tr-TR" i="1">
                              <a:latin typeface="Cambria Math" panose="02040503050406030204" pitchFamily="18" charset="0"/>
                            </a:rPr>
                          </m:ctrlPr>
                        </m:dPr>
                        <m:e>
                          <m:r>
                            <a:rPr lang="tr-TR" i="1">
                              <a:latin typeface="Cambria Math" panose="02040503050406030204" pitchFamily="18" charset="0"/>
                            </a:rPr>
                            <m:t>𝑚𝐴𝑃</m:t>
                          </m:r>
                        </m:e>
                      </m:d>
                      <m:r>
                        <a:rPr lang="tr-TR" i="0">
                          <a:latin typeface="Cambria Math" panose="02040503050406030204" pitchFamily="18" charset="0"/>
                        </a:rPr>
                        <m:t>= </m:t>
                      </m:r>
                      <m:f>
                        <m:fPr>
                          <m:ctrlPr>
                            <a:rPr lang="tr-TR" i="1">
                              <a:solidFill>
                                <a:srgbClr val="836967"/>
                              </a:solidFill>
                              <a:latin typeface="Cambria Math" panose="02040503050406030204" pitchFamily="18" charset="0"/>
                            </a:rPr>
                          </m:ctrlPr>
                        </m:fPr>
                        <m:num>
                          <m:nary>
                            <m:naryPr>
                              <m:chr m:val="∑"/>
                              <m:subHide m:val="on"/>
                              <m:supHide m:val="on"/>
                              <m:ctrlPr>
                                <a:rPr lang="tr-TR" i="1">
                                  <a:latin typeface="Cambria Math" panose="02040503050406030204" pitchFamily="18" charset="0"/>
                                </a:rPr>
                              </m:ctrlPr>
                            </m:naryPr>
                            <m:sub/>
                            <m:sup/>
                            <m:e>
                              <m:r>
                                <a:rPr lang="tr-TR" i="1">
                                  <a:latin typeface="Cambria Math" panose="02040503050406030204" pitchFamily="18" charset="0"/>
                                </a:rPr>
                                <m:t>𝐴𝑃</m:t>
                              </m:r>
                            </m:e>
                          </m:nary>
                        </m:num>
                        <m:den>
                          <m:r>
                            <a:rPr lang="tr-TR" i="1">
                              <a:latin typeface="Cambria Math" panose="02040503050406030204" pitchFamily="18" charset="0"/>
                            </a:rPr>
                            <m:t>𝑛</m:t>
                          </m:r>
                        </m:den>
                      </m:f>
                    </m:oMath>
                  </m:oMathPara>
                </a14:m>
                <a:endParaRPr lang="tr-TR" dirty="0"/>
              </a:p>
            </p:txBody>
          </p:sp>
        </mc:Choice>
        <mc:Fallback xmlns="">
          <p:sp>
            <p:nvSpPr>
              <p:cNvPr id="3" name="Metin kutusu 2">
                <a:extLst>
                  <a:ext uri="{FF2B5EF4-FFF2-40B4-BE49-F238E27FC236}">
                    <a16:creationId xmlns:a16="http://schemas.microsoft.com/office/drawing/2014/main" id="{1AF7FBEF-8AA0-1A62-04B0-C7EFD4F230D9}"/>
                  </a:ext>
                </a:extLst>
              </p:cNvPr>
              <p:cNvSpPr txBox="1">
                <a:spLocks noRot="1" noChangeAspect="1" noMove="1" noResize="1" noEditPoints="1" noAdjustHandles="1" noChangeArrowheads="1" noChangeShapeType="1" noTextEdit="1"/>
              </p:cNvSpPr>
              <p:nvPr/>
            </p:nvSpPr>
            <p:spPr>
              <a:xfrm>
                <a:off x="1599335" y="4593941"/>
                <a:ext cx="6198176" cy="627801"/>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Metin kutusu 4">
                <a:extLst>
                  <a:ext uri="{FF2B5EF4-FFF2-40B4-BE49-F238E27FC236}">
                    <a16:creationId xmlns:a16="http://schemas.microsoft.com/office/drawing/2014/main" id="{A8355BA7-4B02-347F-BD65-DD540E7D0149}"/>
                  </a:ext>
                </a:extLst>
              </p:cNvPr>
              <p:cNvSpPr txBox="1"/>
              <p:nvPr/>
            </p:nvSpPr>
            <p:spPr>
              <a:xfrm>
                <a:off x="4877667" y="5333193"/>
                <a:ext cx="6198176" cy="676532"/>
              </a:xfrm>
              <a:prstGeom prst="rect">
                <a:avLst/>
              </a:prstGeom>
              <a:noFill/>
            </p:spPr>
            <p:txBody>
              <a:bodyPr wrap="square">
                <a:spAutoFit/>
              </a:bodyPr>
              <a:lstStyle/>
              <a:p>
                <a:pPr algn="just"/>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𝐹</m:t>
                      </m:r>
                      <m:r>
                        <a:rPr lang="tr-TR" i="0">
                          <a:latin typeface="Cambria Math" panose="02040503050406030204" pitchFamily="18" charset="0"/>
                        </a:rPr>
                        <m:t>1= 2∗</m:t>
                      </m:r>
                      <m:f>
                        <m:fPr>
                          <m:ctrlPr>
                            <a:rPr lang="tr-TR" i="1">
                              <a:solidFill>
                                <a:srgbClr val="836967"/>
                              </a:solidFill>
                              <a:latin typeface="Cambria Math" panose="02040503050406030204" pitchFamily="18" charset="0"/>
                            </a:rPr>
                          </m:ctrlPr>
                        </m:fPr>
                        <m:num>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𝑃𝑟𝑒𝑐𝑖𝑠𝑖𝑜𝑛</m:t>
                              </m:r>
                              <m:r>
                                <a:rPr lang="tr-TR" i="0">
                                  <a:latin typeface="Cambria Math" panose="02040503050406030204" pitchFamily="18" charset="0"/>
                                </a:rPr>
                                <m:t>∗</m:t>
                              </m:r>
                              <m:r>
                                <a:rPr lang="tr-TR" i="1">
                                  <a:latin typeface="Cambria Math" panose="02040503050406030204" pitchFamily="18" charset="0"/>
                                </a:rPr>
                                <m:t>𝑅𝑒𝑐𝑎𝑙𝑙</m:t>
                              </m:r>
                            </m:e>
                          </m:d>
                        </m:num>
                        <m:den>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𝑃𝑟𝑒𝑐𝑖𝑠𝑖𝑜𝑛</m:t>
                              </m:r>
                              <m:r>
                                <a:rPr lang="tr-TR" i="0">
                                  <a:latin typeface="Cambria Math" panose="02040503050406030204" pitchFamily="18" charset="0"/>
                                </a:rPr>
                                <m:t>+</m:t>
                              </m:r>
                              <m:r>
                                <a:rPr lang="tr-TR" i="1">
                                  <a:latin typeface="Cambria Math" panose="02040503050406030204" pitchFamily="18" charset="0"/>
                                </a:rPr>
                                <m:t>𝑅𝑒𝑐𝑎𝑙𝑙</m:t>
                              </m:r>
                            </m:e>
                          </m:d>
                        </m:den>
                      </m:f>
                      <m:r>
                        <a:rPr lang="tr-TR" i="0">
                          <a:latin typeface="Cambria Math" panose="02040503050406030204" pitchFamily="18" charset="0"/>
                        </a:rPr>
                        <m:t> =2∗</m:t>
                      </m:r>
                      <m:f>
                        <m:fPr>
                          <m:ctrlPr>
                            <a:rPr lang="tr-TR" i="1">
                              <a:solidFill>
                                <a:srgbClr val="836967"/>
                              </a:solidFill>
                              <a:latin typeface="Cambria Math" panose="02040503050406030204" pitchFamily="18" charset="0"/>
                            </a:rPr>
                          </m:ctrlPr>
                        </m:fPr>
                        <m:num>
                          <m:d>
                            <m:dPr>
                              <m:ctrlPr>
                                <a:rPr lang="tr-TR" i="1">
                                  <a:latin typeface="Cambria Math" panose="02040503050406030204" pitchFamily="18" charset="0"/>
                                </a:rPr>
                              </m:ctrlPr>
                            </m:dPr>
                            <m:e>
                              <m:r>
                                <a:rPr lang="tr-TR" i="1">
                                  <a:latin typeface="Cambria Math" panose="02040503050406030204" pitchFamily="18" charset="0"/>
                                </a:rPr>
                                <m:t>𝑝</m:t>
                              </m:r>
                              <m:r>
                                <a:rPr lang="tr-TR" i="0">
                                  <a:latin typeface="Cambria Math" panose="02040503050406030204" pitchFamily="18" charset="0"/>
                                </a:rPr>
                                <m:t>∗</m:t>
                              </m:r>
                              <m:r>
                                <a:rPr lang="tr-TR" i="1">
                                  <a:latin typeface="Cambria Math" panose="02040503050406030204" pitchFamily="18" charset="0"/>
                                </a:rPr>
                                <m:t>𝑟</m:t>
                              </m:r>
                            </m:e>
                          </m:d>
                        </m:num>
                        <m:den>
                          <m:d>
                            <m:dPr>
                              <m:ctrlPr>
                                <a:rPr lang="tr-TR" i="1">
                                  <a:latin typeface="Cambria Math" panose="02040503050406030204" pitchFamily="18" charset="0"/>
                                </a:rPr>
                              </m:ctrlPr>
                            </m:dPr>
                            <m:e>
                              <m:r>
                                <a:rPr lang="tr-TR" i="1">
                                  <a:latin typeface="Cambria Math" panose="02040503050406030204" pitchFamily="18" charset="0"/>
                                </a:rPr>
                                <m:t>𝑝</m:t>
                              </m:r>
                              <m:r>
                                <a:rPr lang="tr-TR" i="0">
                                  <a:latin typeface="Cambria Math" panose="02040503050406030204" pitchFamily="18" charset="0"/>
                                </a:rPr>
                                <m:t>+</m:t>
                              </m:r>
                              <m:r>
                                <a:rPr lang="tr-TR" i="1">
                                  <a:latin typeface="Cambria Math" panose="02040503050406030204" pitchFamily="18" charset="0"/>
                                </a:rPr>
                                <m:t>𝑟</m:t>
                              </m:r>
                            </m:e>
                          </m:d>
                        </m:den>
                      </m:f>
                    </m:oMath>
                  </m:oMathPara>
                </a14:m>
                <a:endParaRPr lang="tr-TR" dirty="0"/>
              </a:p>
            </p:txBody>
          </p:sp>
        </mc:Choice>
        <mc:Fallback xmlns="">
          <p:sp>
            <p:nvSpPr>
              <p:cNvPr id="5" name="Metin kutusu 4">
                <a:extLst>
                  <a:ext uri="{FF2B5EF4-FFF2-40B4-BE49-F238E27FC236}">
                    <a16:creationId xmlns:a16="http://schemas.microsoft.com/office/drawing/2014/main" id="{A8355BA7-4B02-347F-BD65-DD540E7D0149}"/>
                  </a:ext>
                </a:extLst>
              </p:cNvPr>
              <p:cNvSpPr txBox="1">
                <a:spLocks noRot="1" noChangeAspect="1" noMove="1" noResize="1" noEditPoints="1" noAdjustHandles="1" noChangeArrowheads="1" noChangeShapeType="1" noTextEdit="1"/>
              </p:cNvSpPr>
              <p:nvPr/>
            </p:nvSpPr>
            <p:spPr>
              <a:xfrm>
                <a:off x="4877667" y="5333193"/>
                <a:ext cx="6198176" cy="676532"/>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D69D5F5C-9A0F-DE1A-E13B-2D6A9FBA78E1}"/>
                  </a:ext>
                </a:extLst>
              </p:cNvPr>
              <p:cNvSpPr txBox="1"/>
              <p:nvPr/>
            </p:nvSpPr>
            <p:spPr>
              <a:xfrm>
                <a:off x="2579543" y="3706726"/>
                <a:ext cx="6198176" cy="8485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𝑂𝑟𝑡𝑎𝑙𝑎𝑚𝑎</m:t>
                      </m:r>
                      <m:r>
                        <a:rPr lang="tr-TR" i="0">
                          <a:latin typeface="Cambria Math" panose="02040503050406030204" pitchFamily="18" charset="0"/>
                        </a:rPr>
                        <m:t> </m:t>
                      </m:r>
                      <m:r>
                        <a:rPr lang="tr-TR" i="1">
                          <a:latin typeface="Cambria Math" panose="02040503050406030204" pitchFamily="18" charset="0"/>
                        </a:rPr>
                        <m:t>𝐻𝑎𝑠𝑠𝑠𝑖𝑦𝑒𝑡</m:t>
                      </m:r>
                      <m:r>
                        <a:rPr lang="tr-TR" i="0">
                          <a:latin typeface="Cambria Math" panose="02040503050406030204" pitchFamily="18" charset="0"/>
                        </a:rPr>
                        <m:t> </m:t>
                      </m:r>
                      <m:d>
                        <m:dPr>
                          <m:ctrlPr>
                            <a:rPr lang="tr-TR" i="1">
                              <a:latin typeface="Cambria Math" panose="02040503050406030204" pitchFamily="18" charset="0"/>
                            </a:rPr>
                          </m:ctrlPr>
                        </m:dPr>
                        <m:e>
                          <m:r>
                            <a:rPr lang="tr-TR" i="1">
                              <a:latin typeface="Cambria Math" panose="02040503050406030204" pitchFamily="18" charset="0"/>
                            </a:rPr>
                            <m:t>𝐴𝑃</m:t>
                          </m:r>
                        </m:e>
                      </m:d>
                      <m:r>
                        <a:rPr lang="tr-TR" i="0">
                          <a:latin typeface="Cambria Math" panose="02040503050406030204" pitchFamily="18" charset="0"/>
                        </a:rPr>
                        <m:t>= </m:t>
                      </m:r>
                      <m:nary>
                        <m:naryPr>
                          <m:limLoc m:val="subSup"/>
                          <m:ctrlPr>
                            <a:rPr lang="tr-TR" i="1">
                              <a:latin typeface="Cambria Math" panose="02040503050406030204" pitchFamily="18" charset="0"/>
                            </a:rPr>
                          </m:ctrlPr>
                        </m:naryPr>
                        <m:sub>
                          <m:r>
                            <a:rPr lang="tr-TR" i="0">
                              <a:latin typeface="Cambria Math" panose="02040503050406030204" pitchFamily="18" charset="0"/>
                            </a:rPr>
                            <m:t>0</m:t>
                          </m:r>
                        </m:sub>
                        <m:sup>
                          <m:r>
                            <a:rPr lang="tr-TR" i="0">
                              <a:latin typeface="Cambria Math" panose="02040503050406030204" pitchFamily="18" charset="0"/>
                            </a:rPr>
                            <m:t>1</m:t>
                          </m:r>
                        </m:sup>
                        <m:e>
                          <m:r>
                            <a:rPr lang="tr-TR" i="1">
                              <a:latin typeface="Cambria Math" panose="02040503050406030204" pitchFamily="18" charset="0"/>
                            </a:rPr>
                            <m:t>𝑝</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𝑟</m:t>
                              </m:r>
                            </m:e>
                          </m:d>
                          <m:r>
                            <a:rPr lang="tr-TR" i="1">
                              <a:latin typeface="Cambria Math" panose="02040503050406030204" pitchFamily="18" charset="0"/>
                            </a:rPr>
                            <m:t>𝑑𝑟</m:t>
                          </m:r>
                          <m:r>
                            <a:rPr lang="tr-TR" i="0">
                              <a:latin typeface="Cambria Math" panose="02040503050406030204" pitchFamily="18" charset="0"/>
                            </a:rPr>
                            <m:t> ≅ </m:t>
                          </m:r>
                          <m:nary>
                            <m:naryPr>
                              <m:chr m:val="∑"/>
                              <m:limLoc m:val="undOvr"/>
                              <m:ctrlPr>
                                <a:rPr lang="tr-TR" i="1">
                                  <a:latin typeface="Cambria Math" panose="02040503050406030204" pitchFamily="18" charset="0"/>
                                </a:rPr>
                              </m:ctrlPr>
                            </m:naryPr>
                            <m:sub>
                              <m:r>
                                <a:rPr lang="tr-TR" i="1">
                                  <a:latin typeface="Cambria Math" panose="02040503050406030204" pitchFamily="18" charset="0"/>
                                </a:rPr>
                                <m:t>𝑘</m:t>
                              </m:r>
                              <m:r>
                                <a:rPr lang="tr-TR" i="0">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𝑝</m:t>
                              </m:r>
                              <m:d>
                                <m:dPr>
                                  <m:ctrlPr>
                                    <a:rPr lang="tr-TR" i="1">
                                      <a:solidFill>
                                        <a:srgbClr val="836967"/>
                                      </a:solidFill>
                                      <a:latin typeface="Cambria Math" panose="02040503050406030204" pitchFamily="18" charset="0"/>
                                    </a:rPr>
                                  </m:ctrlPr>
                                </m:dPr>
                                <m:e>
                                  <m:r>
                                    <a:rPr lang="tr-TR" i="1">
                                      <a:latin typeface="Cambria Math" panose="02040503050406030204" pitchFamily="18" charset="0"/>
                                    </a:rPr>
                                    <m:t>𝑘</m:t>
                                  </m:r>
                                </m:e>
                              </m:d>
                              <m:r>
                                <a:rPr lang="tr-TR" i="0">
                                  <a:latin typeface="Cambria Math" panose="02040503050406030204" pitchFamily="18" charset="0"/>
                                </a:rPr>
                                <m:t>∙</m:t>
                              </m:r>
                            </m:e>
                          </m:nary>
                        </m:e>
                      </m:nary>
                      <m:r>
                        <a:rPr lang="tr-TR" i="0">
                          <a:latin typeface="Cambria Math" panose="02040503050406030204" pitchFamily="18" charset="0"/>
                        </a:rPr>
                        <m:t>∆</m:t>
                      </m:r>
                      <m:r>
                        <a:rPr lang="tr-TR" i="1">
                          <a:latin typeface="Cambria Math" panose="02040503050406030204" pitchFamily="18" charset="0"/>
                        </a:rPr>
                        <m:t>𝑟</m:t>
                      </m:r>
                      <m:d>
                        <m:dPr>
                          <m:ctrlPr>
                            <a:rPr lang="tr-TR" i="1">
                              <a:latin typeface="Cambria Math" panose="02040503050406030204" pitchFamily="18" charset="0"/>
                            </a:rPr>
                          </m:ctrlPr>
                        </m:dPr>
                        <m:e>
                          <m:r>
                            <a:rPr lang="tr-TR" i="1">
                              <a:latin typeface="Cambria Math" panose="02040503050406030204" pitchFamily="18" charset="0"/>
                            </a:rPr>
                            <m:t>𝑘</m:t>
                          </m:r>
                        </m:e>
                      </m:d>
                    </m:oMath>
                  </m:oMathPara>
                </a14:m>
                <a:endParaRPr lang="tr-TR" dirty="0"/>
              </a:p>
            </p:txBody>
          </p:sp>
        </mc:Choice>
        <mc:Fallback xmlns="">
          <p:sp>
            <p:nvSpPr>
              <p:cNvPr id="6" name="Metin kutusu 5">
                <a:extLst>
                  <a:ext uri="{FF2B5EF4-FFF2-40B4-BE49-F238E27FC236}">
                    <a16:creationId xmlns:a16="http://schemas.microsoft.com/office/drawing/2014/main" id="{D69D5F5C-9A0F-DE1A-E13B-2D6A9FBA78E1}"/>
                  </a:ext>
                </a:extLst>
              </p:cNvPr>
              <p:cNvSpPr txBox="1">
                <a:spLocks noRot="1" noChangeAspect="1" noMove="1" noResize="1" noEditPoints="1" noAdjustHandles="1" noChangeArrowheads="1" noChangeShapeType="1" noTextEdit="1"/>
              </p:cNvSpPr>
              <p:nvPr/>
            </p:nvSpPr>
            <p:spPr>
              <a:xfrm>
                <a:off x="2579543" y="3706726"/>
                <a:ext cx="6198176" cy="848502"/>
              </a:xfrm>
              <a:prstGeom prst="rect">
                <a:avLst/>
              </a:prstGeom>
              <a:blipFill>
                <a:blip r:embed="rId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Metin kutusu 6">
                <a:extLst>
                  <a:ext uri="{FF2B5EF4-FFF2-40B4-BE49-F238E27FC236}">
                    <a16:creationId xmlns:a16="http://schemas.microsoft.com/office/drawing/2014/main" id="{8772EC80-91CA-0C37-35A5-704814951E17}"/>
                  </a:ext>
                </a:extLst>
              </p:cNvPr>
              <p:cNvSpPr txBox="1"/>
              <p:nvPr/>
            </p:nvSpPr>
            <p:spPr>
              <a:xfrm>
                <a:off x="4160694" y="2179294"/>
                <a:ext cx="6198176" cy="6154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𝑅𝑒𝑐𝑎𝑙𝑙</m:t>
                      </m:r>
                      <m:r>
                        <a:rPr lang="tr-TR" i="0">
                          <a:latin typeface="Cambria Math" panose="02040503050406030204" pitchFamily="18" charset="0"/>
                        </a:rPr>
                        <m:t> </m:t>
                      </m:r>
                      <m:d>
                        <m:dPr>
                          <m:ctrlPr>
                            <a:rPr lang="tr-TR" i="1">
                              <a:latin typeface="Cambria Math" panose="02040503050406030204" pitchFamily="18" charset="0"/>
                            </a:rPr>
                          </m:ctrlPr>
                        </m:dPr>
                        <m:e>
                          <m:r>
                            <a:rPr lang="tr-TR" i="1">
                              <a:latin typeface="Cambria Math" panose="02040503050406030204" pitchFamily="18" charset="0"/>
                            </a:rPr>
                            <m:t>𝑟</m:t>
                          </m:r>
                        </m:e>
                      </m:d>
                      <m:r>
                        <a:rPr lang="tr-TR" i="0">
                          <a:latin typeface="Cambria Math" panose="02040503050406030204" pitchFamily="18" charset="0"/>
                        </a:rPr>
                        <m:t>=</m:t>
                      </m:r>
                      <m:f>
                        <m:fPr>
                          <m:ctrlPr>
                            <a:rPr lang="tr-TR" i="1">
                              <a:solidFill>
                                <a:srgbClr val="836967"/>
                              </a:solidFill>
                              <a:latin typeface="Cambria Math" panose="02040503050406030204" pitchFamily="18" charset="0"/>
                            </a:rPr>
                          </m:ctrlPr>
                        </m:fPr>
                        <m:num>
                          <m:r>
                            <a:rPr lang="tr-TR" i="1">
                              <a:latin typeface="Cambria Math" panose="02040503050406030204" pitchFamily="18" charset="0"/>
                            </a:rPr>
                            <m:t>𝑇𝑃</m:t>
                          </m:r>
                        </m:num>
                        <m:den>
                          <m:r>
                            <a:rPr lang="tr-TR" i="1">
                              <a:latin typeface="Cambria Math" panose="02040503050406030204" pitchFamily="18" charset="0"/>
                            </a:rPr>
                            <m:t>𝑇𝑃</m:t>
                          </m:r>
                          <m:r>
                            <a:rPr lang="tr-TR" i="0">
                              <a:latin typeface="Cambria Math" panose="02040503050406030204" pitchFamily="18" charset="0"/>
                            </a:rPr>
                            <m:t>+</m:t>
                          </m:r>
                          <m:r>
                            <a:rPr lang="tr-TR" i="1">
                              <a:latin typeface="Cambria Math" panose="02040503050406030204" pitchFamily="18" charset="0"/>
                            </a:rPr>
                            <m:t>𝐹𝑁</m:t>
                          </m:r>
                        </m:den>
                      </m:f>
                    </m:oMath>
                  </m:oMathPara>
                </a14:m>
                <a:endParaRPr lang="tr-TR" dirty="0"/>
              </a:p>
            </p:txBody>
          </p:sp>
        </mc:Choice>
        <mc:Fallback xmlns="">
          <p:sp>
            <p:nvSpPr>
              <p:cNvPr id="7" name="Metin kutusu 6">
                <a:extLst>
                  <a:ext uri="{FF2B5EF4-FFF2-40B4-BE49-F238E27FC236}">
                    <a16:creationId xmlns:a16="http://schemas.microsoft.com/office/drawing/2014/main" id="{8772EC80-91CA-0C37-35A5-704814951E17}"/>
                  </a:ext>
                </a:extLst>
              </p:cNvPr>
              <p:cNvSpPr txBox="1">
                <a:spLocks noRot="1" noChangeAspect="1" noMove="1" noResize="1" noEditPoints="1" noAdjustHandles="1" noChangeArrowheads="1" noChangeShapeType="1" noTextEdit="1"/>
              </p:cNvSpPr>
              <p:nvPr/>
            </p:nvSpPr>
            <p:spPr>
              <a:xfrm>
                <a:off x="4160694" y="2179294"/>
                <a:ext cx="6198176" cy="615490"/>
              </a:xfrm>
              <a:prstGeom prst="rect">
                <a:avLst/>
              </a:prstGeom>
              <a:blipFill>
                <a:blip r:embed="rId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 name="Metin kutusu 7">
                <a:extLst>
                  <a:ext uri="{FF2B5EF4-FFF2-40B4-BE49-F238E27FC236}">
                    <a16:creationId xmlns:a16="http://schemas.microsoft.com/office/drawing/2014/main" id="{941FB0AF-7878-724A-E3F4-A315978C1F78}"/>
                  </a:ext>
                </a:extLst>
              </p:cNvPr>
              <p:cNvSpPr txBox="1"/>
              <p:nvPr/>
            </p:nvSpPr>
            <p:spPr>
              <a:xfrm>
                <a:off x="3817053" y="2988656"/>
                <a:ext cx="6198176" cy="6154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tr-TR" i="1" smtClean="0">
                          <a:latin typeface="Cambria Math" panose="02040503050406030204" pitchFamily="18" charset="0"/>
                        </a:rPr>
                        <m:t>𝑃𝑟𝑒𝑐𝑖𝑠𝑖𝑜𝑛</m:t>
                      </m:r>
                      <m:r>
                        <a:rPr lang="tr-TR" i="0">
                          <a:latin typeface="Cambria Math" panose="02040503050406030204" pitchFamily="18" charset="0"/>
                        </a:rPr>
                        <m:t> </m:t>
                      </m:r>
                      <m:d>
                        <m:dPr>
                          <m:ctrlPr>
                            <a:rPr lang="tr-TR" i="1">
                              <a:latin typeface="Cambria Math" panose="02040503050406030204" pitchFamily="18" charset="0"/>
                            </a:rPr>
                          </m:ctrlPr>
                        </m:dPr>
                        <m:e>
                          <m:r>
                            <a:rPr lang="tr-TR" i="1">
                              <a:latin typeface="Cambria Math" panose="02040503050406030204" pitchFamily="18" charset="0"/>
                            </a:rPr>
                            <m:t>𝑝</m:t>
                          </m:r>
                        </m:e>
                      </m:d>
                      <m:r>
                        <a:rPr lang="tr-TR" i="0">
                          <a:latin typeface="Cambria Math" panose="02040503050406030204" pitchFamily="18" charset="0"/>
                        </a:rPr>
                        <m:t>=</m:t>
                      </m:r>
                      <m:f>
                        <m:fPr>
                          <m:ctrlPr>
                            <a:rPr lang="tr-TR" i="1">
                              <a:solidFill>
                                <a:srgbClr val="836967"/>
                              </a:solidFill>
                              <a:latin typeface="Cambria Math" panose="02040503050406030204" pitchFamily="18" charset="0"/>
                            </a:rPr>
                          </m:ctrlPr>
                        </m:fPr>
                        <m:num>
                          <m:r>
                            <a:rPr lang="tr-TR" i="1">
                              <a:latin typeface="Cambria Math" panose="02040503050406030204" pitchFamily="18" charset="0"/>
                            </a:rPr>
                            <m:t>𝑇𝑃</m:t>
                          </m:r>
                        </m:num>
                        <m:den>
                          <m:r>
                            <a:rPr lang="tr-TR" i="1">
                              <a:latin typeface="Cambria Math" panose="02040503050406030204" pitchFamily="18" charset="0"/>
                            </a:rPr>
                            <m:t>𝑇𝑃</m:t>
                          </m:r>
                          <m:r>
                            <a:rPr lang="tr-TR" i="0">
                              <a:latin typeface="Cambria Math" panose="02040503050406030204" pitchFamily="18" charset="0"/>
                            </a:rPr>
                            <m:t>+</m:t>
                          </m:r>
                          <m:r>
                            <a:rPr lang="tr-TR" i="1">
                              <a:latin typeface="Cambria Math" panose="02040503050406030204" pitchFamily="18" charset="0"/>
                            </a:rPr>
                            <m:t>𝐹𝑃</m:t>
                          </m:r>
                        </m:den>
                      </m:f>
                    </m:oMath>
                  </m:oMathPara>
                </a14:m>
                <a:endParaRPr lang="tr-TR" dirty="0"/>
              </a:p>
            </p:txBody>
          </p:sp>
        </mc:Choice>
        <mc:Fallback xmlns="">
          <p:sp>
            <p:nvSpPr>
              <p:cNvPr id="8" name="Metin kutusu 7">
                <a:extLst>
                  <a:ext uri="{FF2B5EF4-FFF2-40B4-BE49-F238E27FC236}">
                    <a16:creationId xmlns:a16="http://schemas.microsoft.com/office/drawing/2014/main" id="{941FB0AF-7878-724A-E3F4-A315978C1F78}"/>
                  </a:ext>
                </a:extLst>
              </p:cNvPr>
              <p:cNvSpPr txBox="1">
                <a:spLocks noRot="1" noChangeAspect="1" noMove="1" noResize="1" noEditPoints="1" noAdjustHandles="1" noChangeArrowheads="1" noChangeShapeType="1" noTextEdit="1"/>
              </p:cNvSpPr>
              <p:nvPr/>
            </p:nvSpPr>
            <p:spPr>
              <a:xfrm>
                <a:off x="3817053" y="2988656"/>
                <a:ext cx="6198176" cy="615490"/>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96564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625912"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PROBLEM TANIMI</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4708981"/>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Çevre ve ekosistem</a:t>
            </a:r>
          </a:p>
          <a:p>
            <a:pPr marL="742950" lvl="1" indent="-285750" algn="just">
              <a:buFont typeface="Arial" panose="020B0604020202020204" pitchFamily="34" charset="0"/>
              <a:buChar char="•"/>
              <a:defRPr/>
            </a:pPr>
            <a:r>
              <a:rPr lang="tr-TR" sz="2000" dirty="0">
                <a:solidFill>
                  <a:srgbClr val="022756"/>
                </a:solidFill>
                <a:latin typeface="Helvetica" pitchFamily="2" charset="0"/>
              </a:rPr>
              <a:t>Düzenin bozulması, yaşanan felaketler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Kişi başına düşen atık miktarı: 3,511 kg/gün (TÜİK, Atık İstatistikleri, 2022, 2023)</a:t>
            </a:r>
          </a:p>
          <a:p>
            <a:pPr marL="742950" lvl="1"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Atık türleri</a:t>
            </a:r>
          </a:p>
          <a:p>
            <a:pPr marL="742950" lvl="1" indent="-285750" algn="just">
              <a:buFont typeface="Arial" panose="020B0604020202020204" pitchFamily="34" charset="0"/>
              <a:buChar char="•"/>
              <a:defRPr/>
            </a:pPr>
            <a:r>
              <a:rPr lang="tr-TR" sz="2000" dirty="0">
                <a:solidFill>
                  <a:srgbClr val="022756"/>
                </a:solidFill>
                <a:latin typeface="Helvetica" pitchFamily="2" charset="0"/>
              </a:rPr>
              <a:t>Evsel atıklar,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Tıbbi atıklar,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Endüstriyel atıklar,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Tarım ve Hayvancılık atıklar,</a:t>
            </a:r>
          </a:p>
          <a:p>
            <a:pPr marL="742950" lvl="1" indent="-285750" algn="just">
              <a:buFont typeface="Arial" panose="020B0604020202020204" pitchFamily="34" charset="0"/>
              <a:buChar char="•"/>
              <a:defRPr/>
            </a:pPr>
            <a:r>
              <a:rPr lang="tr-TR" sz="2000" dirty="0">
                <a:solidFill>
                  <a:srgbClr val="022756"/>
                </a:solidFill>
                <a:latin typeface="Helvetica" pitchFamily="2" charset="0"/>
              </a:rPr>
              <a:t>İnşaat atıkları,</a:t>
            </a:r>
          </a:p>
          <a:p>
            <a:pPr marL="742950" lvl="1" indent="-285750" algn="just">
              <a:buFont typeface="Arial" panose="020B0604020202020204" pitchFamily="34" charset="0"/>
              <a:buChar char="•"/>
              <a:defRPr/>
            </a:pPr>
            <a:r>
              <a:rPr lang="tr-TR" sz="2000" dirty="0">
                <a:solidFill>
                  <a:srgbClr val="022756"/>
                </a:solidFill>
                <a:latin typeface="Helvetica" pitchFamily="2" charset="0"/>
              </a:rPr>
              <a:t>Radyoaktif Atıklar</a:t>
            </a:r>
          </a:p>
          <a:p>
            <a:pPr lvl="1" algn="just">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Atık yönetimi</a:t>
            </a:r>
          </a:p>
          <a:p>
            <a:pPr marL="742950" lvl="1" indent="-285750" algn="just">
              <a:buFont typeface="Arial" panose="020B0604020202020204" pitchFamily="34" charset="0"/>
              <a:buChar char="•"/>
              <a:defRPr/>
            </a:pPr>
            <a:r>
              <a:rPr lang="tr-TR" sz="2000" dirty="0">
                <a:solidFill>
                  <a:srgbClr val="022756"/>
                </a:solidFill>
                <a:latin typeface="Helvetica" pitchFamily="2" charset="0"/>
              </a:rPr>
              <a:t>Otomasyon ile geri dönüşümde insan gücünün azaltılması</a:t>
            </a:r>
          </a:p>
          <a:p>
            <a:pPr lvl="0" algn="just">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1407353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55746"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Model Özellikleri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Katman miktarı, ağırlık miktarı</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Model </a:t>
            </a:r>
            <a:r>
              <a:rPr lang="tr-TR" sz="2000" dirty="0" err="1">
                <a:solidFill>
                  <a:srgbClr val="022756"/>
                </a:solidFill>
                <a:latin typeface="Helvetica" pitchFamily="2" charset="0"/>
              </a:rPr>
              <a:t>hiperparametreleri</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FD4A059B-0648-C265-01F1-F1A2FFAA8A6F}"/>
              </a:ext>
            </a:extLst>
          </p:cNvPr>
          <p:cNvPicPr>
            <a:picLocks noChangeAspect="1"/>
          </p:cNvPicPr>
          <p:nvPr/>
        </p:nvPicPr>
        <p:blipFill>
          <a:blip r:embed="rId2"/>
          <a:stretch>
            <a:fillRect/>
          </a:stretch>
        </p:blipFill>
        <p:spPr>
          <a:xfrm>
            <a:off x="3587027" y="2524124"/>
            <a:ext cx="5017946" cy="1320512"/>
          </a:xfrm>
          <a:prstGeom prst="rect">
            <a:avLst/>
          </a:prstGeom>
          <a:ln>
            <a:noFill/>
          </a:ln>
          <a:effectLst>
            <a:outerShdw blurRad="190500" algn="tl" rotWithShape="0">
              <a:srgbClr val="000000">
                <a:alpha val="70000"/>
              </a:srgbClr>
            </a:outerShdw>
          </a:effectLst>
        </p:spPr>
      </p:pic>
      <p:pic>
        <p:nvPicPr>
          <p:cNvPr id="7" name="Resim 6">
            <a:extLst>
              <a:ext uri="{FF2B5EF4-FFF2-40B4-BE49-F238E27FC236}">
                <a16:creationId xmlns:a16="http://schemas.microsoft.com/office/drawing/2014/main" id="{C3B7D7A9-DD68-2E44-D07A-5752FBC971D1}"/>
              </a:ext>
            </a:extLst>
          </p:cNvPr>
          <p:cNvPicPr>
            <a:picLocks noChangeAspect="1"/>
          </p:cNvPicPr>
          <p:nvPr/>
        </p:nvPicPr>
        <p:blipFill>
          <a:blip r:embed="rId3"/>
          <a:stretch>
            <a:fillRect/>
          </a:stretch>
        </p:blipFill>
        <p:spPr>
          <a:xfrm>
            <a:off x="2440777" y="4896939"/>
            <a:ext cx="7310446" cy="13233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67591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4297971"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Google </a:t>
            </a:r>
            <a:r>
              <a:rPr lang="tr-TR" sz="2200" dirty="0" err="1">
                <a:solidFill>
                  <a:schemeClr val="bg1"/>
                </a:solidFill>
                <a:latin typeface="Helvetica" panose="020B0604020202020204" pitchFamily="34" charset="0"/>
                <a:cs typeface="Helvetica" panose="020B0604020202020204" pitchFamily="34" charset="0"/>
              </a:rPr>
              <a:t>Colab</a:t>
            </a:r>
            <a:r>
              <a:rPr lang="tr-TR" sz="2200" dirty="0">
                <a:solidFill>
                  <a:schemeClr val="bg1"/>
                </a:solidFill>
                <a:latin typeface="Helvetica" panose="020B0604020202020204" pitchFamily="34" charset="0"/>
                <a:cs typeface="Helvetica" panose="020B0604020202020204" pitchFamily="34" charset="0"/>
              </a:rPr>
              <a:t> – Ortam Kurulumu</a:t>
            </a:r>
          </a:p>
        </p:txBody>
      </p:sp>
      <p:pic>
        <p:nvPicPr>
          <p:cNvPr id="3" name="Resim 2">
            <a:extLst>
              <a:ext uri="{FF2B5EF4-FFF2-40B4-BE49-F238E27FC236}">
                <a16:creationId xmlns:a16="http://schemas.microsoft.com/office/drawing/2014/main" id="{3365130C-46DC-D94F-3B0E-8F0295F6E2F2}"/>
              </a:ext>
            </a:extLst>
          </p:cNvPr>
          <p:cNvPicPr>
            <a:picLocks noChangeAspect="1"/>
          </p:cNvPicPr>
          <p:nvPr/>
        </p:nvPicPr>
        <p:blipFill>
          <a:blip r:embed="rId2"/>
          <a:stretch>
            <a:fillRect/>
          </a:stretch>
        </p:blipFill>
        <p:spPr>
          <a:xfrm>
            <a:off x="1730388" y="2244437"/>
            <a:ext cx="8731223" cy="34913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7414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982180"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Google </a:t>
            </a:r>
            <a:r>
              <a:rPr lang="tr-TR" sz="2200" dirty="0" err="1">
                <a:solidFill>
                  <a:schemeClr val="bg1"/>
                </a:solidFill>
                <a:latin typeface="Helvetica" panose="020B0604020202020204" pitchFamily="34" charset="0"/>
                <a:cs typeface="Helvetica" panose="020B0604020202020204" pitchFamily="34" charset="0"/>
              </a:rPr>
              <a:t>Colab</a:t>
            </a:r>
            <a:r>
              <a:rPr lang="tr-TR" sz="2200" dirty="0">
                <a:solidFill>
                  <a:schemeClr val="bg1"/>
                </a:solidFill>
                <a:latin typeface="Helvetica" panose="020B0604020202020204" pitchFamily="34" charset="0"/>
                <a:cs typeface="Helvetica" panose="020B0604020202020204" pitchFamily="34" charset="0"/>
              </a:rPr>
              <a:t> – Model Eğitimi</a:t>
            </a:r>
          </a:p>
        </p:txBody>
      </p:sp>
      <p:pic>
        <p:nvPicPr>
          <p:cNvPr id="5" name="Resim 4">
            <a:extLst>
              <a:ext uri="{FF2B5EF4-FFF2-40B4-BE49-F238E27FC236}">
                <a16:creationId xmlns:a16="http://schemas.microsoft.com/office/drawing/2014/main" id="{325D3A1A-C917-1D74-DB03-E94B203E91E8}"/>
              </a:ext>
            </a:extLst>
          </p:cNvPr>
          <p:cNvPicPr>
            <a:picLocks noChangeAspect="1"/>
          </p:cNvPicPr>
          <p:nvPr/>
        </p:nvPicPr>
        <p:blipFill>
          <a:blip r:embed="rId3"/>
          <a:stretch>
            <a:fillRect/>
          </a:stretch>
        </p:blipFill>
        <p:spPr>
          <a:xfrm>
            <a:off x="1335450" y="2161309"/>
            <a:ext cx="9521099" cy="35239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61229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4421403"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Google </a:t>
            </a:r>
            <a:r>
              <a:rPr lang="tr-TR" sz="2200" dirty="0" err="1">
                <a:solidFill>
                  <a:schemeClr val="bg1"/>
                </a:solidFill>
                <a:latin typeface="Helvetica" panose="020B0604020202020204" pitchFamily="34" charset="0"/>
                <a:cs typeface="Helvetica" panose="020B0604020202020204" pitchFamily="34" charset="0"/>
              </a:rPr>
              <a:t>Colab</a:t>
            </a:r>
            <a:r>
              <a:rPr lang="tr-TR" sz="2200" dirty="0">
                <a:solidFill>
                  <a:schemeClr val="bg1"/>
                </a:solidFill>
                <a:latin typeface="Helvetica" panose="020B0604020202020204" pitchFamily="34" charset="0"/>
                <a:cs typeface="Helvetica" panose="020B0604020202020204" pitchFamily="34" charset="0"/>
              </a:rPr>
              <a:t> – Kaynak Kullanımı</a:t>
            </a:r>
          </a:p>
        </p:txBody>
      </p:sp>
      <p:pic>
        <p:nvPicPr>
          <p:cNvPr id="5" name="Resim 4">
            <a:extLst>
              <a:ext uri="{FF2B5EF4-FFF2-40B4-BE49-F238E27FC236}">
                <a16:creationId xmlns:a16="http://schemas.microsoft.com/office/drawing/2014/main" id="{A3E3960A-D2C4-99D7-93BE-768EE6C64030}"/>
              </a:ext>
            </a:extLst>
          </p:cNvPr>
          <p:cNvPicPr>
            <a:picLocks noChangeAspect="1"/>
          </p:cNvPicPr>
          <p:nvPr/>
        </p:nvPicPr>
        <p:blipFill>
          <a:blip r:embed="rId2"/>
          <a:stretch>
            <a:fillRect/>
          </a:stretch>
        </p:blipFill>
        <p:spPr>
          <a:xfrm>
            <a:off x="1283871" y="2259157"/>
            <a:ext cx="9624257" cy="36117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2659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637534"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Doğrulama Kümesi Çıktıları</a:t>
            </a:r>
          </a:p>
        </p:txBody>
      </p:sp>
      <p:pic>
        <p:nvPicPr>
          <p:cNvPr id="4" name="Resim 3">
            <a:extLst>
              <a:ext uri="{FF2B5EF4-FFF2-40B4-BE49-F238E27FC236}">
                <a16:creationId xmlns:a16="http://schemas.microsoft.com/office/drawing/2014/main" id="{855697B1-8D20-05B7-C012-A8C1079D058B}"/>
              </a:ext>
            </a:extLst>
          </p:cNvPr>
          <p:cNvPicPr>
            <a:picLocks noChangeAspect="1"/>
          </p:cNvPicPr>
          <p:nvPr/>
        </p:nvPicPr>
        <p:blipFill>
          <a:blip r:embed="rId2"/>
          <a:stretch>
            <a:fillRect/>
          </a:stretch>
        </p:blipFill>
        <p:spPr>
          <a:xfrm>
            <a:off x="3443645" y="1621672"/>
            <a:ext cx="5304709" cy="47278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041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12840"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Çalışma Bulguları</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Sınırlayıcı Kutu Kaybı (</a:t>
            </a:r>
            <a:r>
              <a:rPr lang="tr-TR" sz="2000" dirty="0" err="1">
                <a:solidFill>
                  <a:srgbClr val="022756"/>
                </a:solidFill>
                <a:latin typeface="Helvetica" pitchFamily="2" charset="0"/>
              </a:rPr>
              <a:t>box_loss</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r>
              <a:rPr lang="tr-TR" sz="2000" dirty="0">
                <a:solidFill>
                  <a:srgbClr val="022756"/>
                </a:solidFill>
                <a:latin typeface="Helvetica" pitchFamily="2" charset="0"/>
              </a:rPr>
              <a:t>Sınıflandırma Kaybı (</a:t>
            </a:r>
            <a:r>
              <a:rPr lang="tr-TR" sz="2000" dirty="0" err="1">
                <a:solidFill>
                  <a:srgbClr val="022756"/>
                </a:solidFill>
                <a:latin typeface="Helvetica" pitchFamily="2" charset="0"/>
              </a:rPr>
              <a:t>cls_loss</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r>
              <a:rPr lang="tr-TR" sz="2000" dirty="0">
                <a:solidFill>
                  <a:srgbClr val="022756"/>
                </a:solidFill>
                <a:latin typeface="Helvetica" pitchFamily="2" charset="0"/>
              </a:rPr>
              <a:t>Nesne Kaybı (</a:t>
            </a:r>
            <a:r>
              <a:rPr lang="tr-TR" sz="2000" dirty="0" err="1">
                <a:solidFill>
                  <a:srgbClr val="022756"/>
                </a:solidFill>
                <a:latin typeface="Helvetica" pitchFamily="2" charset="0"/>
              </a:rPr>
              <a:t>obj_loss</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r>
              <a:rPr lang="tr-TR" sz="2000" dirty="0">
                <a:solidFill>
                  <a:srgbClr val="022756"/>
                </a:solidFill>
                <a:latin typeface="Helvetica" pitchFamily="2" charset="0"/>
              </a:rPr>
              <a:t>Dağılım Odak Kaybı (</a:t>
            </a:r>
            <a:r>
              <a:rPr lang="tr-TR" sz="2000" dirty="0" err="1">
                <a:solidFill>
                  <a:srgbClr val="022756"/>
                </a:solidFill>
                <a:latin typeface="Helvetica" pitchFamily="2" charset="0"/>
              </a:rPr>
              <a:t>dfl_loss</a:t>
            </a:r>
            <a:r>
              <a:rPr lang="tr-TR" sz="2000" dirty="0">
                <a:solidFill>
                  <a:srgbClr val="022756"/>
                </a:solidFill>
                <a:latin typeface="Helvetica" pitchFamily="2" charset="0"/>
              </a:rPr>
              <a:t>)</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1620127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12840"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Çalışma Bulguları</a:t>
            </a:r>
          </a:p>
        </p:txBody>
      </p:sp>
      <p:sp>
        <p:nvSpPr>
          <p:cNvPr id="3" name="Metin kutusu 2">
            <a:extLst>
              <a:ext uri="{FF2B5EF4-FFF2-40B4-BE49-F238E27FC236}">
                <a16:creationId xmlns:a16="http://schemas.microsoft.com/office/drawing/2014/main" id="{4E153A09-FCE9-3C2B-30B1-EB74DCD26F0B}"/>
              </a:ext>
            </a:extLst>
          </p:cNvPr>
          <p:cNvSpPr txBox="1"/>
          <p:nvPr/>
        </p:nvSpPr>
        <p:spPr>
          <a:xfrm>
            <a:off x="768096" y="1843950"/>
            <a:ext cx="10771632" cy="1323439"/>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Train-</a:t>
            </a:r>
            <a:r>
              <a:rPr lang="tr-TR" sz="2000" dirty="0" err="1">
                <a:solidFill>
                  <a:srgbClr val="022756"/>
                </a:solidFill>
                <a:latin typeface="Helvetica" pitchFamily="2" charset="0"/>
              </a:rPr>
              <a:t>Valid</a:t>
            </a:r>
            <a:r>
              <a:rPr lang="tr-TR" sz="2000" dirty="0">
                <a:solidFill>
                  <a:srgbClr val="022756"/>
                </a:solidFill>
                <a:latin typeface="Helvetica" pitchFamily="2" charset="0"/>
              </a:rPr>
              <a:t> kayıplarının ve </a:t>
            </a:r>
            <a:r>
              <a:rPr lang="tr-TR" sz="2000" dirty="0" err="1">
                <a:solidFill>
                  <a:srgbClr val="022756"/>
                </a:solidFill>
                <a:latin typeface="Helvetica" pitchFamily="2" charset="0"/>
              </a:rPr>
              <a:t>mAP</a:t>
            </a:r>
            <a:r>
              <a:rPr lang="tr-TR" sz="2000" dirty="0">
                <a:solidFill>
                  <a:srgbClr val="022756"/>
                </a:solidFill>
                <a:latin typeface="Helvetica" pitchFamily="2" charset="0"/>
              </a:rPr>
              <a:t> skorlarının karşılaştırması</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D78DD39D-F9FC-6B6C-06A0-80F84D053AF9}"/>
              </a:ext>
            </a:extLst>
          </p:cNvPr>
          <p:cNvPicPr>
            <a:picLocks noChangeAspect="1"/>
          </p:cNvPicPr>
          <p:nvPr/>
        </p:nvPicPr>
        <p:blipFill>
          <a:blip r:embed="rId2"/>
          <a:stretch>
            <a:fillRect/>
          </a:stretch>
        </p:blipFill>
        <p:spPr>
          <a:xfrm>
            <a:off x="508979" y="2832692"/>
            <a:ext cx="5587022" cy="3086093"/>
          </a:xfrm>
          <a:prstGeom prst="rect">
            <a:avLst/>
          </a:prstGeom>
          <a:ln>
            <a:noFill/>
          </a:ln>
          <a:effectLst>
            <a:outerShdw blurRad="190500" algn="tl" rotWithShape="0">
              <a:srgbClr val="000000">
                <a:alpha val="70000"/>
              </a:srgbClr>
            </a:outerShdw>
          </a:effectLst>
        </p:spPr>
      </p:pic>
      <p:pic>
        <p:nvPicPr>
          <p:cNvPr id="8" name="Resim 7">
            <a:extLst>
              <a:ext uri="{FF2B5EF4-FFF2-40B4-BE49-F238E27FC236}">
                <a16:creationId xmlns:a16="http://schemas.microsoft.com/office/drawing/2014/main" id="{B92B54D2-953E-1AEF-1DC0-EC34A2C9177C}"/>
              </a:ext>
            </a:extLst>
          </p:cNvPr>
          <p:cNvPicPr>
            <a:picLocks noChangeAspect="1"/>
          </p:cNvPicPr>
          <p:nvPr/>
        </p:nvPicPr>
        <p:blipFill>
          <a:blip r:embed="rId3"/>
          <a:stretch>
            <a:fillRect/>
          </a:stretch>
        </p:blipFill>
        <p:spPr>
          <a:xfrm>
            <a:off x="6355118" y="2832691"/>
            <a:ext cx="5521705" cy="30860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66735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627386" cy="430887"/>
          </a:xfrm>
          <a:prstGeom prst="rect">
            <a:avLst/>
          </a:prstGeom>
          <a:noFill/>
        </p:spPr>
        <p:txBody>
          <a:bodyPr wrap="none" rtlCol="0">
            <a:spAutoFit/>
          </a:bodyPr>
          <a:lstStyle/>
          <a:p>
            <a:r>
              <a:rPr lang="tr-TR" sz="2200" dirty="0" err="1">
                <a:solidFill>
                  <a:schemeClr val="bg1"/>
                </a:solidFill>
                <a:latin typeface="Helvetica" panose="020B0604020202020204" pitchFamily="34" charset="0"/>
                <a:cs typeface="Helvetica" panose="020B0604020202020204" pitchFamily="34" charset="0"/>
              </a:rPr>
              <a:t>mAP</a:t>
            </a:r>
            <a:r>
              <a:rPr lang="tr-TR" sz="2200" dirty="0">
                <a:solidFill>
                  <a:schemeClr val="bg1"/>
                </a:solidFill>
                <a:latin typeface="Helvetica" panose="020B0604020202020204" pitchFamily="34" charset="0"/>
                <a:cs typeface="Helvetica" panose="020B0604020202020204" pitchFamily="34" charset="0"/>
              </a:rPr>
              <a:t> ve F1 Skorları</a:t>
            </a:r>
          </a:p>
        </p:txBody>
      </p:sp>
      <p:sp>
        <p:nvSpPr>
          <p:cNvPr id="3" name="Metin kutusu 2">
            <a:extLst>
              <a:ext uri="{FF2B5EF4-FFF2-40B4-BE49-F238E27FC236}">
                <a16:creationId xmlns:a16="http://schemas.microsoft.com/office/drawing/2014/main" id="{5DB2F748-E7D3-6D26-9EA6-3D07AA9C94C1}"/>
              </a:ext>
            </a:extLst>
          </p:cNvPr>
          <p:cNvSpPr txBox="1"/>
          <p:nvPr/>
        </p:nvSpPr>
        <p:spPr>
          <a:xfrm>
            <a:off x="768096" y="1843950"/>
            <a:ext cx="10771632" cy="193899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Test verileri için;</a:t>
            </a:r>
          </a:p>
          <a:p>
            <a:pPr marL="742950" lvl="1" indent="-285750" algn="just">
              <a:buFont typeface="Arial" panose="020B0604020202020204" pitchFamily="34" charset="0"/>
              <a:buChar char="•"/>
              <a:defRPr/>
            </a:pPr>
            <a:r>
              <a:rPr lang="tr-TR" sz="2000" dirty="0">
                <a:solidFill>
                  <a:srgbClr val="022756"/>
                </a:solidFill>
                <a:latin typeface="Helvetica" pitchFamily="2" charset="0"/>
              </a:rPr>
              <a:t>Precision-</a:t>
            </a:r>
            <a:r>
              <a:rPr lang="tr-TR" sz="2000" dirty="0" err="1">
                <a:solidFill>
                  <a:srgbClr val="022756"/>
                </a:solidFill>
                <a:latin typeface="Helvetica" pitchFamily="2" charset="0"/>
              </a:rPr>
              <a:t>Recall</a:t>
            </a:r>
            <a:r>
              <a:rPr lang="tr-TR" sz="2000" dirty="0">
                <a:solidFill>
                  <a:srgbClr val="022756"/>
                </a:solidFill>
                <a:latin typeface="Helvetica" pitchFamily="2" charset="0"/>
              </a:rPr>
              <a:t> Eğrisi</a:t>
            </a:r>
          </a:p>
          <a:p>
            <a:pPr marL="742950" lvl="1" indent="-285750" algn="just">
              <a:buFont typeface="Arial" panose="020B0604020202020204" pitchFamily="34" charset="0"/>
              <a:buChar char="•"/>
              <a:defRPr/>
            </a:pPr>
            <a:r>
              <a:rPr lang="tr-TR" sz="2000" dirty="0">
                <a:solidFill>
                  <a:srgbClr val="022756"/>
                </a:solidFill>
                <a:latin typeface="Helvetica" pitchFamily="2" charset="0"/>
              </a:rPr>
              <a:t>F1-Confidence Eğrisi</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pic>
        <p:nvPicPr>
          <p:cNvPr id="5" name="Resim 4">
            <a:extLst>
              <a:ext uri="{FF2B5EF4-FFF2-40B4-BE49-F238E27FC236}">
                <a16:creationId xmlns:a16="http://schemas.microsoft.com/office/drawing/2014/main" id="{783CE1B1-3C3C-6351-9329-58EFE2C745AB}"/>
              </a:ext>
            </a:extLst>
          </p:cNvPr>
          <p:cNvPicPr>
            <a:picLocks noChangeAspect="1"/>
          </p:cNvPicPr>
          <p:nvPr/>
        </p:nvPicPr>
        <p:blipFill>
          <a:blip r:embed="rId2"/>
          <a:stretch>
            <a:fillRect/>
          </a:stretch>
        </p:blipFill>
        <p:spPr>
          <a:xfrm>
            <a:off x="282680" y="3607125"/>
            <a:ext cx="5813320" cy="2428676"/>
          </a:xfrm>
          <a:prstGeom prst="rect">
            <a:avLst/>
          </a:prstGeom>
          <a:ln>
            <a:noFill/>
          </a:ln>
          <a:effectLst>
            <a:outerShdw blurRad="190500" algn="tl" rotWithShape="0">
              <a:srgbClr val="000000">
                <a:alpha val="70000"/>
              </a:srgbClr>
            </a:outerShdw>
          </a:effectLst>
        </p:spPr>
      </p:pic>
      <p:pic>
        <p:nvPicPr>
          <p:cNvPr id="11" name="Resim 10">
            <a:extLst>
              <a:ext uri="{FF2B5EF4-FFF2-40B4-BE49-F238E27FC236}">
                <a16:creationId xmlns:a16="http://schemas.microsoft.com/office/drawing/2014/main" id="{CC40BF2B-BB78-556D-BB6E-5C4A60CC72CC}"/>
              </a:ext>
            </a:extLst>
          </p:cNvPr>
          <p:cNvPicPr>
            <a:picLocks noChangeAspect="1"/>
          </p:cNvPicPr>
          <p:nvPr/>
        </p:nvPicPr>
        <p:blipFill>
          <a:blip r:embed="rId3"/>
          <a:stretch>
            <a:fillRect/>
          </a:stretch>
        </p:blipFill>
        <p:spPr>
          <a:xfrm>
            <a:off x="6234051" y="3633053"/>
            <a:ext cx="5675269" cy="240274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9750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727029"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Nesneler için çıktılar</a:t>
            </a:r>
          </a:p>
        </p:txBody>
      </p:sp>
      <p:pic>
        <p:nvPicPr>
          <p:cNvPr id="4" name="Resim 3">
            <a:extLst>
              <a:ext uri="{FF2B5EF4-FFF2-40B4-BE49-F238E27FC236}">
                <a16:creationId xmlns:a16="http://schemas.microsoft.com/office/drawing/2014/main" id="{989AD30A-CDAF-D3D1-6B70-0C7F8D80F6F3}"/>
              </a:ext>
            </a:extLst>
          </p:cNvPr>
          <p:cNvPicPr>
            <a:picLocks noChangeAspect="1"/>
          </p:cNvPicPr>
          <p:nvPr/>
        </p:nvPicPr>
        <p:blipFill>
          <a:blip r:embed="rId2"/>
          <a:stretch>
            <a:fillRect/>
          </a:stretch>
        </p:blipFill>
        <p:spPr>
          <a:xfrm>
            <a:off x="2919329" y="1524662"/>
            <a:ext cx="6546789" cy="2581595"/>
          </a:xfrm>
          <a:prstGeom prst="rect">
            <a:avLst/>
          </a:prstGeom>
          <a:ln>
            <a:noFill/>
          </a:ln>
          <a:effectLst>
            <a:outerShdw blurRad="190500" algn="tl" rotWithShape="0">
              <a:srgbClr val="000000">
                <a:alpha val="70000"/>
              </a:srgbClr>
            </a:outerShdw>
          </a:effectLst>
        </p:spPr>
      </p:pic>
      <p:pic>
        <p:nvPicPr>
          <p:cNvPr id="8" name="Resim 7">
            <a:extLst>
              <a:ext uri="{FF2B5EF4-FFF2-40B4-BE49-F238E27FC236}">
                <a16:creationId xmlns:a16="http://schemas.microsoft.com/office/drawing/2014/main" id="{B56AF55F-E25F-DCF4-FFAB-9000659129CD}"/>
              </a:ext>
            </a:extLst>
          </p:cNvPr>
          <p:cNvPicPr>
            <a:picLocks noChangeAspect="1"/>
          </p:cNvPicPr>
          <p:nvPr/>
        </p:nvPicPr>
        <p:blipFill>
          <a:blip r:embed="rId3"/>
          <a:stretch>
            <a:fillRect/>
          </a:stretch>
        </p:blipFill>
        <p:spPr>
          <a:xfrm>
            <a:off x="2919329" y="4310989"/>
            <a:ext cx="6546789" cy="23768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6615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569934"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Karmaşıklık Matrisi</a:t>
            </a:r>
          </a:p>
        </p:txBody>
      </p:sp>
      <p:pic>
        <p:nvPicPr>
          <p:cNvPr id="8" name="Resim 7">
            <a:extLst>
              <a:ext uri="{FF2B5EF4-FFF2-40B4-BE49-F238E27FC236}">
                <a16:creationId xmlns:a16="http://schemas.microsoft.com/office/drawing/2014/main" id="{6AD7BE1E-EEFB-4ED3-FA61-573C3AECB0C2}"/>
              </a:ext>
            </a:extLst>
          </p:cNvPr>
          <p:cNvPicPr>
            <a:picLocks noChangeAspect="1"/>
          </p:cNvPicPr>
          <p:nvPr/>
        </p:nvPicPr>
        <p:blipFill>
          <a:blip r:embed="rId2"/>
          <a:stretch>
            <a:fillRect/>
          </a:stretch>
        </p:blipFill>
        <p:spPr>
          <a:xfrm>
            <a:off x="1636276" y="2085611"/>
            <a:ext cx="4201464" cy="4115925"/>
          </a:xfrm>
          <a:prstGeom prst="rect">
            <a:avLst/>
          </a:prstGeom>
          <a:ln>
            <a:noFill/>
          </a:ln>
          <a:effectLst>
            <a:outerShdw blurRad="190500" algn="tl" rotWithShape="0">
              <a:srgbClr val="000000">
                <a:alpha val="70000"/>
              </a:srgbClr>
            </a:outerShdw>
          </a:effectLst>
        </p:spPr>
      </p:pic>
      <p:pic>
        <p:nvPicPr>
          <p:cNvPr id="10" name="Resim 9">
            <a:extLst>
              <a:ext uri="{FF2B5EF4-FFF2-40B4-BE49-F238E27FC236}">
                <a16:creationId xmlns:a16="http://schemas.microsoft.com/office/drawing/2014/main" id="{F284F6A6-DDF4-6A58-DD2E-F4A4E2FEE11D}"/>
              </a:ext>
            </a:extLst>
          </p:cNvPr>
          <p:cNvPicPr>
            <a:picLocks noChangeAspect="1"/>
          </p:cNvPicPr>
          <p:nvPr/>
        </p:nvPicPr>
        <p:blipFill>
          <a:blip r:embed="rId3"/>
          <a:stretch>
            <a:fillRect/>
          </a:stretch>
        </p:blipFill>
        <p:spPr>
          <a:xfrm>
            <a:off x="6761263" y="2072505"/>
            <a:ext cx="4201464" cy="41421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1441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625912"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PROBLEM TANIMI</a:t>
            </a:r>
            <a:endParaRPr lang="tr-TR" sz="2200" dirty="0">
              <a:solidFill>
                <a:schemeClr val="bg1"/>
              </a:solidFill>
              <a:latin typeface="Helvetica" panose="020B0604020202020204" pitchFamily="34" charset="0"/>
              <a:cs typeface="Helvetica" panose="020B0604020202020204" pitchFamily="34" charset="0"/>
            </a:endParaRPr>
          </a:p>
        </p:txBody>
      </p:sp>
      <p:pic>
        <p:nvPicPr>
          <p:cNvPr id="5" name="Resim 4">
            <a:extLst>
              <a:ext uri="{FF2B5EF4-FFF2-40B4-BE49-F238E27FC236}">
                <a16:creationId xmlns:a16="http://schemas.microsoft.com/office/drawing/2014/main" id="{B9420F54-61A9-A80D-F4DB-A408DE7D1F17}"/>
              </a:ext>
            </a:extLst>
          </p:cNvPr>
          <p:cNvPicPr>
            <a:picLocks noChangeAspect="1"/>
          </p:cNvPicPr>
          <p:nvPr/>
        </p:nvPicPr>
        <p:blipFill>
          <a:blip r:embed="rId3"/>
          <a:stretch>
            <a:fillRect/>
          </a:stretch>
        </p:blipFill>
        <p:spPr>
          <a:xfrm>
            <a:off x="2080880" y="1995746"/>
            <a:ext cx="7690899" cy="4353790"/>
          </a:xfrm>
          <a:prstGeom prst="rect">
            <a:avLst/>
          </a:prstGeom>
        </p:spPr>
      </p:pic>
    </p:spTree>
    <p:extLst>
      <p:ext uri="{BB962C8B-B14F-4D97-AF65-F5344CB8AC3E}">
        <p14:creationId xmlns:p14="http://schemas.microsoft.com/office/powerpoint/2010/main" val="371488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984565"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Sonuç</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6863417"/>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Bu çalışmada gerçek zamanlı obje tespiti için </a:t>
            </a:r>
            <a:r>
              <a:rPr lang="tr-TR" sz="2000" dirty="0" err="1">
                <a:solidFill>
                  <a:srgbClr val="022756"/>
                </a:solidFill>
                <a:latin typeface="Helvetica" pitchFamily="2" charset="0"/>
              </a:rPr>
              <a:t>konvolüstonel</a:t>
            </a:r>
            <a:r>
              <a:rPr lang="tr-TR" sz="2000" dirty="0">
                <a:solidFill>
                  <a:srgbClr val="022756"/>
                </a:solidFill>
                <a:latin typeface="Helvetica" pitchFamily="2" charset="0"/>
              </a:rPr>
              <a:t> sinir ağı (CNN) temelli 2 farklı derin öğrenme modeli kullanılarak atık tespiti eğitimi yapılmıştır. </a:t>
            </a:r>
            <a:r>
              <a:rPr lang="tr-TR" sz="2000" dirty="0" err="1">
                <a:solidFill>
                  <a:srgbClr val="022756"/>
                </a:solidFill>
                <a:latin typeface="Helvetica" pitchFamily="2" charset="0"/>
              </a:rPr>
              <a:t>Pytorch</a:t>
            </a:r>
            <a:r>
              <a:rPr lang="tr-TR" sz="2000" dirty="0">
                <a:solidFill>
                  <a:srgbClr val="022756"/>
                </a:solidFill>
                <a:latin typeface="Helvetica" pitchFamily="2" charset="0"/>
              </a:rPr>
              <a:t> kütüphanesi destekli </a:t>
            </a:r>
            <a:r>
              <a:rPr lang="tr-TR" sz="2000" dirty="0" err="1">
                <a:solidFill>
                  <a:srgbClr val="022756"/>
                </a:solidFill>
                <a:latin typeface="Helvetica" pitchFamily="2" charset="0"/>
              </a:rPr>
              <a:t>Ultralytics</a:t>
            </a:r>
            <a:r>
              <a:rPr lang="tr-TR" sz="2000" dirty="0">
                <a:solidFill>
                  <a:srgbClr val="022756"/>
                </a:solidFill>
                <a:latin typeface="Helvetica" pitchFamily="2" charset="0"/>
              </a:rPr>
              <a:t> kütüphanesinden yararlanılarak YOLOv5 ve YOLOv8 algoritmaları kullanılmıştır. Bu modellerin eğitimi 7 farklı atık nesnesine ait toplam 4,103 görselden oluşan veri kümesi üzerinde %70-%15-%15 </a:t>
            </a:r>
            <a:r>
              <a:rPr lang="tr-TR" sz="2000" dirty="0" err="1">
                <a:solidFill>
                  <a:srgbClr val="022756"/>
                </a:solidFill>
                <a:latin typeface="Helvetica" pitchFamily="2" charset="0"/>
              </a:rPr>
              <a:t>train</a:t>
            </a:r>
            <a:r>
              <a:rPr lang="tr-TR" sz="2000" dirty="0">
                <a:solidFill>
                  <a:srgbClr val="022756"/>
                </a:solidFill>
                <a:latin typeface="Helvetica" pitchFamily="2" charset="0"/>
              </a:rPr>
              <a:t>-</a:t>
            </a:r>
            <a:r>
              <a:rPr lang="tr-TR" sz="2000" dirty="0" err="1">
                <a:solidFill>
                  <a:srgbClr val="022756"/>
                </a:solidFill>
                <a:latin typeface="Helvetica" pitchFamily="2" charset="0"/>
              </a:rPr>
              <a:t>validate</a:t>
            </a:r>
            <a:r>
              <a:rPr lang="tr-TR" sz="2000" dirty="0">
                <a:solidFill>
                  <a:srgbClr val="022756"/>
                </a:solidFill>
                <a:latin typeface="Helvetica" pitchFamily="2" charset="0"/>
              </a:rPr>
              <a:t>-test oranlarıyla gerçekleştirilmiştir. Modeller eğitime önceden eğitilmiş ağların ağırlıkları ile başlatılmıştır. En sonunda </a:t>
            </a:r>
            <a:r>
              <a:rPr lang="tr-TR" sz="2000" dirty="0" err="1">
                <a:solidFill>
                  <a:srgbClr val="022756"/>
                </a:solidFill>
                <a:latin typeface="Helvetica" pitchFamily="2" charset="0"/>
              </a:rPr>
              <a:t>train</a:t>
            </a:r>
            <a:r>
              <a:rPr lang="tr-TR" sz="2000" dirty="0">
                <a:solidFill>
                  <a:srgbClr val="022756"/>
                </a:solidFill>
                <a:latin typeface="Helvetica" pitchFamily="2" charset="0"/>
              </a:rPr>
              <a:t> ve test verileri üzerinde doğruluk (</a:t>
            </a:r>
            <a:r>
              <a:rPr lang="tr-TR" sz="2000" dirty="0" err="1">
                <a:solidFill>
                  <a:srgbClr val="022756"/>
                </a:solidFill>
                <a:latin typeface="Helvetica" pitchFamily="2" charset="0"/>
              </a:rPr>
              <a:t>accuracy</a:t>
            </a:r>
            <a:r>
              <a:rPr lang="tr-TR" sz="2000" dirty="0">
                <a:solidFill>
                  <a:srgbClr val="022756"/>
                </a:solidFill>
                <a:latin typeface="Helvetica" pitchFamily="2" charset="0"/>
              </a:rPr>
              <a:t>), hassasiyet (</a:t>
            </a:r>
            <a:r>
              <a:rPr lang="tr-TR" sz="2000" dirty="0" err="1">
                <a:solidFill>
                  <a:srgbClr val="022756"/>
                </a:solidFill>
                <a:latin typeface="Helvetica" pitchFamily="2" charset="0"/>
              </a:rPr>
              <a:t>precision</a:t>
            </a:r>
            <a:r>
              <a:rPr lang="tr-TR" sz="2000" dirty="0">
                <a:solidFill>
                  <a:srgbClr val="022756"/>
                </a:solidFill>
                <a:latin typeface="Helvetica" pitchFamily="2" charset="0"/>
              </a:rPr>
              <a:t>), ve ortalama hassasiyet (</a:t>
            </a:r>
            <a:r>
              <a:rPr lang="tr-TR" sz="2000" dirty="0" err="1">
                <a:solidFill>
                  <a:srgbClr val="022756"/>
                </a:solidFill>
                <a:latin typeface="Helvetica" pitchFamily="2" charset="0"/>
              </a:rPr>
              <a:t>mAP</a:t>
            </a:r>
            <a:r>
              <a:rPr lang="tr-TR" sz="2000" dirty="0">
                <a:solidFill>
                  <a:srgbClr val="022756"/>
                </a:solidFill>
                <a:latin typeface="Helvetica" pitchFamily="2" charset="0"/>
              </a:rPr>
              <a:t>) metrikleri doğrultusunda karşılaştırılması yapılmıştır. Karşılaştırma sonucuna göre YOLOv5m modelinin mAP50 skoru %74.8, YOLOv8m modelinin mAP50 skoru ise %74.1 sağladığı gözlenmiştir. YOLOv5m model kullanılarak yapılan uygulamada gerçek zamanlı görüntüde farklı açılarda plastik şişe nesnesi test edilmiştir. İlgili nesnenin sınırlayıcı kutu içerisine alındığı ve güven skorunu da ekrana bastırabildiği gözlenmiştir. Teste ait farklı zamana ait görüntüler Şekil 76’da verilmiştir.</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a:p>
            <a:pPr lvl="0" algn="just">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3962973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491388"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Uygulama Sonucu</a:t>
            </a:r>
          </a:p>
        </p:txBody>
      </p:sp>
      <p:pic>
        <p:nvPicPr>
          <p:cNvPr id="5" name="Resim 4">
            <a:extLst>
              <a:ext uri="{FF2B5EF4-FFF2-40B4-BE49-F238E27FC236}">
                <a16:creationId xmlns:a16="http://schemas.microsoft.com/office/drawing/2014/main" id="{732042A2-74C7-F34C-9022-1FC3223723CA}"/>
              </a:ext>
            </a:extLst>
          </p:cNvPr>
          <p:cNvPicPr>
            <a:picLocks noChangeAspect="1"/>
          </p:cNvPicPr>
          <p:nvPr/>
        </p:nvPicPr>
        <p:blipFill>
          <a:blip r:embed="rId2"/>
          <a:stretch>
            <a:fillRect/>
          </a:stretch>
        </p:blipFill>
        <p:spPr>
          <a:xfrm>
            <a:off x="1869320" y="1995055"/>
            <a:ext cx="8453359" cy="392359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9440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11631" cy="430887"/>
          </a:xfrm>
          <a:prstGeom prst="rect">
            <a:avLst/>
          </a:prstGeom>
          <a:noFill/>
        </p:spPr>
        <p:txBody>
          <a:bodyPr wrap="none" rtlCol="0">
            <a:spAutoFit/>
          </a:bodyPr>
          <a:lstStyle/>
          <a:p>
            <a:r>
              <a:rPr lang="tr-TR" sz="2200" dirty="0">
                <a:solidFill>
                  <a:schemeClr val="bg1"/>
                </a:solidFill>
                <a:latin typeface="Helvetica" panose="020B0604020202020204" pitchFamily="34" charset="0"/>
                <a:cs typeface="Helvetica" panose="020B0604020202020204" pitchFamily="34" charset="0"/>
              </a:rPr>
              <a:t>Tartışma - Öneri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4093428"/>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1. Literatür incelendiğinde veri kümesindeki görüntülerin elde edildiği kaynağın özelliği (kameranın megapikseli), kaynağın hareketliliği (IHA gibi) ve ortamın değişkenliği (karlı, yağmurlu, sualtı vs.) önem teşkil ettiği anlaşılmıştır.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2. Nesnelerin farklı açı perspektifleri modelin nesne doğruluğunu etkilemektedir. Herhangi bir görev için ihtiyaç olan her açıdan çeşitli perspektiflere sahip görsel örneklerin eğitilmesi gerekebilir.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3. Kullanılan veri kümesinin genişletilmesi, modellerin genel biçimde daha başarılı olmasına katkıda bulunabilir.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4. Veri kümesindeki görsellerin gerçek çözünürlükleri küçüktü, daha yüksek çözünürlüklere sahip görsellerin kullanılması, modelin daha keskin ve doğru sonuçlar elde etmesine yardımcı olabilir, ancak bu durumda hesaplama maliyetinin artabileceğinden çıkarım süresinin uzayarak gecikme artışının yaşanabileceği unutulmamalıdır.</a:t>
            </a:r>
          </a:p>
          <a:p>
            <a:pPr marL="285750" lvl="0" indent="-285750" algn="just">
              <a:buFont typeface="Arial" panose="020B0604020202020204" pitchFamily="34" charset="0"/>
              <a:buChar char="•"/>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1217685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211631" cy="430887"/>
          </a:xfrm>
          <a:prstGeom prst="rect">
            <a:avLst/>
          </a:prstGeom>
          <a:noFill/>
        </p:spPr>
        <p:txBody>
          <a:bodyPr wrap="none" rtlCol="0">
            <a:spAutoFit/>
          </a:bodyPr>
          <a:lstStyle/>
          <a:p>
            <a:r>
              <a:rPr lang="tr-TR" sz="2200">
                <a:solidFill>
                  <a:schemeClr val="bg1"/>
                </a:solidFill>
                <a:latin typeface="Helvetica" panose="020B0604020202020204" pitchFamily="34" charset="0"/>
                <a:cs typeface="Helvetica" panose="020B0604020202020204" pitchFamily="34" charset="0"/>
              </a:rPr>
              <a:t>Tartışma - Öneri</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1843950"/>
            <a:ext cx="10771632" cy="4708981"/>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5. Önceden hazırlanmış veri kümesindeki görsellerin etiketlemeleri bazı veriler üzerinde doğru gözükmüyordu. Etiketlemelerin nesneleri tam içerecek şekilde yapılması başarıyı artırabilir.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6. Veri kümesindeki bazı nesneler az, bazı nesneler ise aşırı temsil edilmişti. Her nesneden benzer miktarda örnek bulundurmanın modelin genel başarısını artıracağı düşünülmektedir.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7. </a:t>
            </a:r>
            <a:r>
              <a:rPr lang="tr-TR" sz="2000" dirty="0" err="1">
                <a:solidFill>
                  <a:srgbClr val="022756"/>
                </a:solidFill>
                <a:latin typeface="Helvetica" pitchFamily="2" charset="0"/>
              </a:rPr>
              <a:t>Hyperparameter</a:t>
            </a:r>
            <a:r>
              <a:rPr lang="tr-TR" sz="2000" dirty="0">
                <a:solidFill>
                  <a:srgbClr val="022756"/>
                </a:solidFill>
                <a:latin typeface="Helvetica" pitchFamily="2" charset="0"/>
              </a:rPr>
              <a:t> </a:t>
            </a:r>
            <a:r>
              <a:rPr lang="tr-TR" sz="2000" dirty="0" err="1">
                <a:solidFill>
                  <a:srgbClr val="022756"/>
                </a:solidFill>
                <a:latin typeface="Helvetica" pitchFamily="2" charset="0"/>
              </a:rPr>
              <a:t>fine-tuning</a:t>
            </a:r>
            <a:r>
              <a:rPr lang="tr-TR" sz="2000" dirty="0">
                <a:solidFill>
                  <a:srgbClr val="022756"/>
                </a:solidFill>
                <a:latin typeface="Helvetica" pitchFamily="2" charset="0"/>
              </a:rPr>
              <a:t> tekniğinden </a:t>
            </a:r>
            <a:r>
              <a:rPr lang="tr-TR" sz="2000" dirty="0" err="1">
                <a:solidFill>
                  <a:srgbClr val="022756"/>
                </a:solidFill>
                <a:latin typeface="Helvetica" pitchFamily="2" charset="0"/>
              </a:rPr>
              <a:t>yaralanılmamıştır</a:t>
            </a:r>
            <a:r>
              <a:rPr lang="tr-TR" sz="2000" dirty="0">
                <a:solidFill>
                  <a:srgbClr val="022756"/>
                </a:solidFill>
                <a:latin typeface="Helvetica" pitchFamily="2" charset="0"/>
              </a:rPr>
              <a:t>. Teknik modellere uygulansaydı farklı sonuçlar elde edilebilirdi. Fakat </a:t>
            </a:r>
            <a:r>
              <a:rPr lang="tr-TR" sz="2000" dirty="0" err="1">
                <a:solidFill>
                  <a:srgbClr val="022756"/>
                </a:solidFill>
                <a:latin typeface="Helvetica" pitchFamily="2" charset="0"/>
              </a:rPr>
              <a:t>verisetinin</a:t>
            </a:r>
            <a:r>
              <a:rPr lang="tr-TR" sz="2000" dirty="0">
                <a:solidFill>
                  <a:srgbClr val="022756"/>
                </a:solidFill>
                <a:latin typeface="Helvetica" pitchFamily="2" charset="0"/>
              </a:rPr>
              <a:t> çok kaliteli olmaması nedeniyle modellerin yine de benzer performans sergileyeceği düşünülmektedir.</a:t>
            </a:r>
          </a:p>
          <a:p>
            <a:pPr marL="285750" lvl="0" indent="-285750" algn="just">
              <a:buFont typeface="Arial" panose="020B0604020202020204" pitchFamily="34" charset="0"/>
              <a:buChar char="•"/>
              <a:defRPr/>
            </a:pPr>
            <a:r>
              <a:rPr lang="tr-TR" sz="2000" dirty="0">
                <a:solidFill>
                  <a:srgbClr val="022756"/>
                </a:solidFill>
                <a:latin typeface="Helvetica" pitchFamily="2" charset="0"/>
              </a:rPr>
              <a:t>8. Araştırmalar esnasında bu çalışmada kullanılan modeller için bazı hız arttırıcı formatların önerildiği görülmüştür. Örneğin, CPU çıkarım hızının 3 kat artması için ONNX formatı, GPU çıkarım hızının 5 kat artması için </a:t>
            </a:r>
            <a:r>
              <a:rPr lang="tr-TR" sz="2000" dirty="0" err="1">
                <a:solidFill>
                  <a:srgbClr val="022756"/>
                </a:solidFill>
                <a:latin typeface="Helvetica" pitchFamily="2" charset="0"/>
              </a:rPr>
              <a:t>TensorRT</a:t>
            </a:r>
            <a:r>
              <a:rPr lang="tr-TR" sz="2000" dirty="0">
                <a:solidFill>
                  <a:srgbClr val="022756"/>
                </a:solidFill>
                <a:latin typeface="Helvetica" pitchFamily="2" charset="0"/>
              </a:rPr>
              <a:t> formatı tavsiye edilmektedir (</a:t>
            </a:r>
            <a:r>
              <a:rPr lang="tr-TR" sz="2000" dirty="0" err="1">
                <a:solidFill>
                  <a:srgbClr val="022756"/>
                </a:solidFill>
                <a:latin typeface="Helvetica" pitchFamily="2" charset="0"/>
              </a:rPr>
              <a:t>Jocher</a:t>
            </a:r>
            <a:r>
              <a:rPr lang="tr-TR" sz="2000" dirty="0">
                <a:solidFill>
                  <a:srgbClr val="022756"/>
                </a:solidFill>
                <a:latin typeface="Helvetica" pitchFamily="2" charset="0"/>
              </a:rPr>
              <a:t>, 2023).</a:t>
            </a:r>
          </a:p>
          <a:p>
            <a:pPr marL="285750" lvl="0" indent="-285750" algn="just">
              <a:buFont typeface="Arial" panose="020B0604020202020204" pitchFamily="34" charset="0"/>
              <a:buChar char="•"/>
              <a:defRPr/>
            </a:pPr>
            <a:r>
              <a:rPr lang="tr-TR" sz="2000" dirty="0">
                <a:solidFill>
                  <a:srgbClr val="022756"/>
                </a:solidFill>
                <a:latin typeface="Helvetica" pitchFamily="2" charset="0"/>
              </a:rPr>
              <a:t>9. YOLOv5 ve YOLOv8 algoritmaları için farklı ağırlık miktarına sahip </a:t>
            </a:r>
            <a:r>
              <a:rPr lang="tr-TR" sz="2000" dirty="0" err="1">
                <a:solidFill>
                  <a:srgbClr val="022756"/>
                </a:solidFill>
                <a:latin typeface="Helvetica" pitchFamily="2" charset="0"/>
              </a:rPr>
              <a:t>n,s,m,l,x</a:t>
            </a:r>
            <a:r>
              <a:rPr lang="tr-TR" sz="2000" dirty="0">
                <a:solidFill>
                  <a:srgbClr val="022756"/>
                </a:solidFill>
                <a:latin typeface="Helvetica" pitchFamily="2" charset="0"/>
              </a:rPr>
              <a:t> modelleri bulunmaktadır. Bu çalışmada başarı oranı ve çıkarım hızının dengeli olması açısından m modelleri ile ilerlenmiştir. X modeli ile gerçekten daha yüksek </a:t>
            </a:r>
            <a:r>
              <a:rPr lang="tr-TR" sz="2000" dirty="0" err="1">
                <a:solidFill>
                  <a:srgbClr val="022756"/>
                </a:solidFill>
                <a:latin typeface="Helvetica" pitchFamily="2" charset="0"/>
              </a:rPr>
              <a:t>mAP</a:t>
            </a:r>
            <a:r>
              <a:rPr lang="tr-TR" sz="2000" dirty="0">
                <a:solidFill>
                  <a:srgbClr val="022756"/>
                </a:solidFill>
                <a:latin typeface="Helvetica" pitchFamily="2" charset="0"/>
              </a:rPr>
              <a:t> skoru aldığı daha fazla araştırmalar sırasında gözlenmiştir.</a:t>
            </a:r>
          </a:p>
        </p:txBody>
      </p:sp>
    </p:spTree>
    <p:extLst>
      <p:ext uri="{BB962C8B-B14F-4D97-AF65-F5344CB8AC3E}">
        <p14:creationId xmlns:p14="http://schemas.microsoft.com/office/powerpoint/2010/main" val="2201503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2198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302379" cy="430887"/>
          </a:xfrm>
          <a:prstGeom prst="rect">
            <a:avLst/>
          </a:prstGeom>
          <a:noFill/>
        </p:spPr>
        <p:txBody>
          <a:bodyPr wrap="none" rtlCol="0">
            <a:spAutoFit/>
          </a:bodyPr>
          <a:lstStyle/>
          <a:p>
            <a:r>
              <a:rPr lang="tr-TR" sz="2200" b="1" dirty="0">
                <a:solidFill>
                  <a:schemeClr val="bg1"/>
                </a:solidFill>
                <a:latin typeface="Helvetica" panose="020B0604020202020204" pitchFamily="34" charset="0"/>
                <a:cs typeface="Helvetica" panose="020B0604020202020204" pitchFamily="34" charset="0"/>
              </a:rPr>
              <a:t>LİTERATÜR (1. Dönem)</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938992"/>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(Kayalı &amp; Omurca, 2021)</a:t>
            </a:r>
          </a:p>
          <a:p>
            <a:pPr marL="742950" lvl="1" indent="-285750" algn="just">
              <a:buFont typeface="Arial" panose="020B0604020202020204" pitchFamily="34" charset="0"/>
              <a:buChar char="•"/>
              <a:defRPr/>
            </a:pPr>
            <a:r>
              <a:rPr lang="tr-TR" sz="2000" dirty="0">
                <a:solidFill>
                  <a:srgbClr val="022756"/>
                </a:solidFill>
                <a:latin typeface="Helvetica" pitchFamily="2" charset="0"/>
              </a:rPr>
              <a:t>100 kişi yardımıyla oluşturulan </a:t>
            </a:r>
            <a:r>
              <a:rPr lang="tr-TR" sz="2000" dirty="0" err="1">
                <a:solidFill>
                  <a:srgbClr val="022756"/>
                </a:solidFill>
                <a:latin typeface="Helvetica" pitchFamily="2" charset="0"/>
              </a:rPr>
              <a:t>çin</a:t>
            </a:r>
            <a:r>
              <a:rPr lang="tr-TR" sz="2000" dirty="0">
                <a:solidFill>
                  <a:srgbClr val="022756"/>
                </a:solidFill>
                <a:latin typeface="Helvetica" pitchFamily="2" charset="0"/>
              </a:rPr>
              <a:t> rakamlarını içeren </a:t>
            </a:r>
            <a:r>
              <a:rPr lang="tr-TR" sz="2000" dirty="0" err="1">
                <a:solidFill>
                  <a:srgbClr val="022756"/>
                </a:solidFill>
                <a:latin typeface="Helvetica" pitchFamily="2" charset="0"/>
              </a:rPr>
              <a:t>veriseti</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a:solidFill>
                  <a:srgbClr val="022756"/>
                </a:solidFill>
                <a:latin typeface="Helvetica" pitchFamily="2" charset="0"/>
              </a:rPr>
              <a:t>3 konvolüsyon katmanlı CNN ile %97 başarı</a:t>
            </a:r>
          </a:p>
          <a:p>
            <a:pPr marL="285750" lvl="0" indent="-285750" algn="just">
              <a:buFont typeface="Arial" panose="020B0604020202020204" pitchFamily="34" charset="0"/>
              <a:buChar char="•"/>
              <a:defRPr/>
            </a:pPr>
            <a:r>
              <a:rPr lang="tr-TR" sz="2000" dirty="0">
                <a:solidFill>
                  <a:srgbClr val="022756"/>
                </a:solidFill>
                <a:latin typeface="Helvetica" pitchFamily="2" charset="0"/>
              </a:rPr>
              <a:t>(</a:t>
            </a:r>
            <a:r>
              <a:rPr lang="tr-TR" sz="2000" dirty="0" err="1">
                <a:solidFill>
                  <a:srgbClr val="022756"/>
                </a:solidFill>
                <a:latin typeface="Helvetica" pitchFamily="2" charset="0"/>
              </a:rPr>
              <a:t>Wanga</a:t>
            </a:r>
            <a:r>
              <a:rPr lang="tr-TR" sz="2000" dirty="0">
                <a:solidFill>
                  <a:srgbClr val="022756"/>
                </a:solidFill>
                <a:latin typeface="Helvetica" pitchFamily="2" charset="0"/>
              </a:rPr>
              <a:t>, Fan, &amp; Wang, 2021)</a:t>
            </a:r>
          </a:p>
          <a:p>
            <a:pPr marL="742950" lvl="1" indent="-285750" algn="just">
              <a:buFont typeface="Arial" panose="020B0604020202020204" pitchFamily="34" charset="0"/>
              <a:buChar char="•"/>
              <a:defRPr/>
            </a:pPr>
            <a:r>
              <a:rPr lang="tr-TR" sz="2000" dirty="0">
                <a:solidFill>
                  <a:srgbClr val="022756"/>
                </a:solidFill>
                <a:latin typeface="Helvetica" pitchFamily="2" charset="0"/>
              </a:rPr>
              <a:t>COREL1000 </a:t>
            </a:r>
            <a:r>
              <a:rPr lang="tr-TR" sz="2000" dirty="0" err="1">
                <a:solidFill>
                  <a:srgbClr val="022756"/>
                </a:solidFill>
                <a:latin typeface="Helvetica" pitchFamily="2" charset="0"/>
              </a:rPr>
              <a:t>veriseti</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2000" dirty="0">
                <a:solidFill>
                  <a:srgbClr val="022756"/>
                </a:solidFill>
                <a:latin typeface="Helvetica" pitchFamily="2" charset="0"/>
              </a:rPr>
              <a:t>Değişen koşullarda değişen başarı (hem SVM hem de CNN için)</a:t>
            </a:r>
          </a:p>
        </p:txBody>
      </p:sp>
    </p:spTree>
    <p:extLst>
      <p:ext uri="{BB962C8B-B14F-4D97-AF65-F5344CB8AC3E}">
        <p14:creationId xmlns:p14="http://schemas.microsoft.com/office/powerpoint/2010/main" val="3585742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816669" cy="430887"/>
          </a:xfrm>
          <a:prstGeom prst="rect">
            <a:avLst/>
          </a:prstGeom>
          <a:noFill/>
        </p:spPr>
        <p:txBody>
          <a:bodyPr wrap="none" rtlCol="0">
            <a:spAutoFit/>
          </a:bodyPr>
          <a:lstStyle/>
          <a:p>
            <a:r>
              <a:rPr lang="tr-TR" sz="2200" b="1" dirty="0">
                <a:solidFill>
                  <a:schemeClr val="bg1"/>
                </a:solidFill>
                <a:latin typeface="Helvetica" panose="020B0604020202020204" pitchFamily="34" charset="0"/>
                <a:cs typeface="Helvetica" panose="020B0604020202020204" pitchFamily="34" charset="0"/>
              </a:rPr>
              <a:t>LİTERATÜR (Genel)</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3077766"/>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(Akgül, Çalık, &amp; </a:t>
            </a:r>
            <a:r>
              <a:rPr lang="tr-TR" sz="2000" dirty="0" err="1">
                <a:solidFill>
                  <a:srgbClr val="022756"/>
                </a:solidFill>
                <a:latin typeface="Helvetica" pitchFamily="2" charset="0"/>
              </a:rPr>
              <a:t>Töreyin</a:t>
            </a:r>
            <a:r>
              <a:rPr lang="tr-TR" sz="2000" dirty="0">
                <a:solidFill>
                  <a:srgbClr val="022756"/>
                </a:solidFill>
                <a:latin typeface="Helvetica" pitchFamily="2" charset="0"/>
              </a:rPr>
              <a:t>, 2020)</a:t>
            </a:r>
          </a:p>
          <a:p>
            <a:pPr marL="742950" lvl="1" indent="-285750" algn="just">
              <a:buFont typeface="Arial" panose="020B0604020202020204" pitchFamily="34" charset="0"/>
              <a:buChar char="•"/>
              <a:defRPr/>
            </a:pPr>
            <a:r>
              <a:rPr lang="tr-TR" sz="1600" dirty="0">
                <a:solidFill>
                  <a:srgbClr val="022756"/>
                </a:solidFill>
                <a:latin typeface="Helvetica" pitchFamily="2" charset="0"/>
              </a:rPr>
              <a:t>Videodan 400 adet bulanık su altı görüntüsü</a:t>
            </a:r>
          </a:p>
          <a:p>
            <a:pPr marL="742950" lvl="1" indent="-285750" algn="just">
              <a:buFont typeface="Arial" panose="020B0604020202020204" pitchFamily="34" charset="0"/>
              <a:buChar char="•"/>
              <a:defRPr/>
            </a:pPr>
            <a:r>
              <a:rPr lang="tr-TR" sz="1600" dirty="0">
                <a:solidFill>
                  <a:srgbClr val="022756"/>
                </a:solidFill>
                <a:latin typeface="Helvetica" pitchFamily="2" charset="0"/>
              </a:rPr>
              <a:t>YOLO-v2, YOLO-v3, </a:t>
            </a:r>
            <a:r>
              <a:rPr lang="tr-TR" sz="1600" dirty="0" err="1">
                <a:solidFill>
                  <a:srgbClr val="022756"/>
                </a:solidFill>
                <a:latin typeface="Helvetica" pitchFamily="2" charset="0"/>
              </a:rPr>
              <a:t>Mobilenet</a:t>
            </a:r>
            <a:r>
              <a:rPr lang="tr-TR" sz="1600" dirty="0">
                <a:solidFill>
                  <a:srgbClr val="022756"/>
                </a:solidFill>
                <a:latin typeface="Helvetica" pitchFamily="2" charset="0"/>
              </a:rPr>
              <a:t>-SSD karşılaştırılmış, %88 </a:t>
            </a:r>
            <a:r>
              <a:rPr lang="tr-TR" sz="1600" dirty="0" err="1">
                <a:solidFill>
                  <a:srgbClr val="022756"/>
                </a:solidFill>
                <a:latin typeface="Helvetica" pitchFamily="2" charset="0"/>
              </a:rPr>
              <a:t>Mobilenet</a:t>
            </a:r>
            <a:r>
              <a:rPr lang="tr-TR" sz="1600" dirty="0">
                <a:solidFill>
                  <a:srgbClr val="022756"/>
                </a:solidFill>
                <a:latin typeface="Helvetica" pitchFamily="2" charset="0"/>
              </a:rPr>
              <a:t>-SSD en başarılı</a:t>
            </a:r>
          </a:p>
          <a:p>
            <a:pPr marL="285750" lvl="0" indent="-285750" algn="just">
              <a:buFont typeface="Arial" panose="020B0604020202020204" pitchFamily="34" charset="0"/>
              <a:buChar char="•"/>
              <a:defRPr/>
            </a:pPr>
            <a:r>
              <a:rPr lang="tr-TR" sz="2000" dirty="0">
                <a:solidFill>
                  <a:srgbClr val="022756"/>
                </a:solidFill>
                <a:latin typeface="Helvetica" pitchFamily="2" charset="0"/>
              </a:rPr>
              <a:t>(</a:t>
            </a:r>
            <a:r>
              <a:rPr lang="tr-TR" sz="2000" dirty="0" err="1">
                <a:solidFill>
                  <a:srgbClr val="022756"/>
                </a:solidFill>
                <a:latin typeface="Helvetica" pitchFamily="2" charset="0"/>
              </a:rPr>
              <a:t>Ammour</a:t>
            </a:r>
            <a:r>
              <a:rPr lang="tr-TR" sz="2000" dirty="0">
                <a:solidFill>
                  <a:srgbClr val="022756"/>
                </a:solidFill>
                <a:latin typeface="Helvetica" pitchFamily="2" charset="0"/>
              </a:rPr>
              <a:t>, ve diğerleri, 2017)</a:t>
            </a:r>
          </a:p>
          <a:p>
            <a:pPr marL="742950" lvl="1" indent="-285750" algn="just">
              <a:buFont typeface="Arial" panose="020B0604020202020204" pitchFamily="34" charset="0"/>
              <a:buChar char="•"/>
              <a:defRPr/>
            </a:pPr>
            <a:r>
              <a:rPr lang="tr-TR" sz="1600" dirty="0">
                <a:solidFill>
                  <a:srgbClr val="022756"/>
                </a:solidFill>
                <a:latin typeface="Helvetica" pitchFamily="2" charset="0"/>
              </a:rPr>
              <a:t>İHA görüntüleri</a:t>
            </a:r>
          </a:p>
          <a:p>
            <a:pPr marL="742950" lvl="1" indent="-285750" algn="just">
              <a:buFont typeface="Arial" panose="020B0604020202020204" pitchFamily="34" charset="0"/>
              <a:buChar char="•"/>
              <a:defRPr/>
            </a:pPr>
            <a:r>
              <a:rPr lang="tr-TR" sz="1600" dirty="0" err="1">
                <a:solidFill>
                  <a:srgbClr val="022756"/>
                </a:solidFill>
                <a:latin typeface="Helvetica" pitchFamily="2" charset="0"/>
              </a:rPr>
              <a:t>Mean</a:t>
            </a:r>
            <a:r>
              <a:rPr lang="tr-TR" sz="1600" dirty="0">
                <a:solidFill>
                  <a:srgbClr val="022756"/>
                </a:solidFill>
                <a:latin typeface="Helvetica" pitchFamily="2" charset="0"/>
              </a:rPr>
              <a:t> </a:t>
            </a:r>
            <a:r>
              <a:rPr lang="tr-TR" sz="1600" dirty="0" err="1">
                <a:solidFill>
                  <a:srgbClr val="022756"/>
                </a:solidFill>
                <a:latin typeface="Helvetica" pitchFamily="2" charset="0"/>
              </a:rPr>
              <a:t>shift</a:t>
            </a:r>
            <a:r>
              <a:rPr lang="tr-TR" sz="1600" dirty="0">
                <a:solidFill>
                  <a:srgbClr val="022756"/>
                </a:solidFill>
                <a:latin typeface="Helvetica" pitchFamily="2" charset="0"/>
              </a:rPr>
              <a:t> algoritması</a:t>
            </a:r>
          </a:p>
          <a:p>
            <a:pPr marL="742950" lvl="1" indent="-285750" algn="just">
              <a:buFont typeface="Arial" panose="020B0604020202020204" pitchFamily="34" charset="0"/>
              <a:buChar char="•"/>
              <a:defRPr/>
            </a:pPr>
            <a:r>
              <a:rPr lang="tr-TR" sz="1600" dirty="0">
                <a:solidFill>
                  <a:srgbClr val="022756"/>
                </a:solidFill>
                <a:latin typeface="Helvetica" pitchFamily="2" charset="0"/>
              </a:rPr>
              <a:t>VGG-16 ve SVM karşılaştırması</a:t>
            </a:r>
            <a:endParaRPr lang="tr-TR" sz="2000" dirty="0">
              <a:solidFill>
                <a:srgbClr val="022756"/>
              </a:solidFill>
              <a:latin typeface="Helvetica" pitchFamily="2" charset="0"/>
            </a:endParaRPr>
          </a:p>
          <a:p>
            <a:pPr marL="285750" lvl="0" indent="-285750" algn="just">
              <a:buFont typeface="Arial" panose="020B0604020202020204" pitchFamily="34" charset="0"/>
              <a:buChar char="•"/>
              <a:defRPr/>
            </a:pPr>
            <a:r>
              <a:rPr lang="tr-TR" sz="2000" dirty="0">
                <a:solidFill>
                  <a:srgbClr val="022756"/>
                </a:solidFill>
                <a:latin typeface="Helvetica" pitchFamily="2" charset="0"/>
              </a:rPr>
              <a:t>(Türk Bilim Araştırma Vakfı, 2020)</a:t>
            </a:r>
          </a:p>
          <a:p>
            <a:pPr marL="742950" lvl="1" indent="-285750" algn="just">
              <a:buFont typeface="Arial" panose="020B0604020202020204" pitchFamily="34" charset="0"/>
              <a:buChar char="•"/>
              <a:defRPr/>
            </a:pPr>
            <a:r>
              <a:rPr lang="tr-TR" dirty="0" err="1">
                <a:solidFill>
                  <a:srgbClr val="022756"/>
                </a:solidFill>
                <a:latin typeface="Helvetica" pitchFamily="2" charset="0"/>
              </a:rPr>
              <a:t>ImageNet</a:t>
            </a:r>
            <a:r>
              <a:rPr lang="tr-TR" dirty="0">
                <a:solidFill>
                  <a:srgbClr val="022756"/>
                </a:solidFill>
                <a:latin typeface="Helvetica" pitchFamily="2" charset="0"/>
              </a:rPr>
              <a:t> </a:t>
            </a:r>
            <a:r>
              <a:rPr lang="tr-TR" dirty="0" err="1">
                <a:solidFill>
                  <a:srgbClr val="022756"/>
                </a:solidFill>
                <a:latin typeface="Helvetica" pitchFamily="2" charset="0"/>
              </a:rPr>
              <a:t>veriseti</a:t>
            </a:r>
            <a:endParaRPr lang="tr-TR" dirty="0">
              <a:solidFill>
                <a:srgbClr val="022756"/>
              </a:solidFill>
              <a:latin typeface="Helvetica" pitchFamily="2" charset="0"/>
            </a:endParaRPr>
          </a:p>
          <a:p>
            <a:pPr marL="742950" lvl="1" indent="-285750" algn="just">
              <a:buFont typeface="Arial" panose="020B0604020202020204" pitchFamily="34" charset="0"/>
              <a:buChar char="•"/>
              <a:defRPr/>
            </a:pPr>
            <a:r>
              <a:rPr lang="tr-TR" dirty="0" err="1">
                <a:solidFill>
                  <a:srgbClr val="022756"/>
                </a:solidFill>
                <a:latin typeface="Helvetica" pitchFamily="2" charset="0"/>
              </a:rPr>
              <a:t>AlexNet</a:t>
            </a:r>
            <a:r>
              <a:rPr lang="tr-TR" dirty="0">
                <a:solidFill>
                  <a:srgbClr val="022756"/>
                </a:solidFill>
                <a:latin typeface="Helvetica" pitchFamily="2" charset="0"/>
              </a:rPr>
              <a:t>, </a:t>
            </a:r>
            <a:r>
              <a:rPr lang="tr-TR" dirty="0" err="1">
                <a:solidFill>
                  <a:srgbClr val="022756"/>
                </a:solidFill>
                <a:latin typeface="Helvetica" pitchFamily="2" charset="0"/>
              </a:rPr>
              <a:t>GoogleNet</a:t>
            </a:r>
            <a:r>
              <a:rPr lang="tr-TR" dirty="0">
                <a:solidFill>
                  <a:srgbClr val="022756"/>
                </a:solidFill>
                <a:latin typeface="Helvetica" pitchFamily="2" charset="0"/>
              </a:rPr>
              <a:t>, Vgg16, Vgg19, ResNet50, </a:t>
            </a:r>
            <a:r>
              <a:rPr lang="tr-TR" dirty="0" err="1">
                <a:solidFill>
                  <a:srgbClr val="022756"/>
                </a:solidFill>
                <a:latin typeface="Helvetica" pitchFamily="2" charset="0"/>
              </a:rPr>
              <a:t>Faster</a:t>
            </a:r>
            <a:r>
              <a:rPr lang="tr-TR" dirty="0">
                <a:solidFill>
                  <a:srgbClr val="022756"/>
                </a:solidFill>
                <a:latin typeface="Helvetica" pitchFamily="2" charset="0"/>
              </a:rPr>
              <a:t>-CNN başarılı fakat 7 FPS</a:t>
            </a:r>
          </a:p>
          <a:p>
            <a:pPr marL="742950" lvl="1" indent="-285750" algn="just">
              <a:buFont typeface="Arial" panose="020B0604020202020204" pitchFamily="34" charset="0"/>
              <a:buChar char="•"/>
              <a:defRPr/>
            </a:pPr>
            <a:r>
              <a:rPr lang="tr-TR" dirty="0">
                <a:solidFill>
                  <a:srgbClr val="022756"/>
                </a:solidFill>
                <a:latin typeface="Helvetica" pitchFamily="2" charset="0"/>
              </a:rPr>
              <a:t>YOLO başarılı ve daha hızlı</a:t>
            </a:r>
          </a:p>
        </p:txBody>
      </p:sp>
    </p:spTree>
    <p:extLst>
      <p:ext uri="{BB962C8B-B14F-4D97-AF65-F5344CB8AC3E}">
        <p14:creationId xmlns:p14="http://schemas.microsoft.com/office/powerpoint/2010/main" val="1424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3534686" cy="430887"/>
          </a:xfrm>
          <a:prstGeom prst="rect">
            <a:avLst/>
          </a:prstGeom>
          <a:noFill/>
        </p:spPr>
        <p:txBody>
          <a:bodyPr wrap="none" rtlCol="0">
            <a:spAutoFit/>
          </a:bodyPr>
          <a:lstStyle/>
          <a:p>
            <a:r>
              <a:rPr lang="tr-TR" sz="2200" b="1" dirty="0">
                <a:solidFill>
                  <a:schemeClr val="bg1"/>
                </a:solidFill>
                <a:latin typeface="Helvetica" panose="020B0604020202020204" pitchFamily="34" charset="0"/>
                <a:cs typeface="Helvetica" panose="020B0604020202020204" pitchFamily="34" charset="0"/>
              </a:rPr>
              <a:t>LİTERATÜR (Atık Tespiti)</a:t>
            </a: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4616648"/>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a:t>
            </a:r>
            <a:r>
              <a:rPr lang="tr-TR" sz="2000" dirty="0" err="1">
                <a:solidFill>
                  <a:srgbClr val="022756"/>
                </a:solidFill>
                <a:latin typeface="Helvetica" pitchFamily="2" charset="0"/>
              </a:rPr>
              <a:t>Carolis</a:t>
            </a:r>
            <a:r>
              <a:rPr lang="tr-TR" sz="2000" dirty="0">
                <a:solidFill>
                  <a:srgbClr val="022756"/>
                </a:solidFill>
                <a:latin typeface="Helvetica" pitchFamily="2" charset="0"/>
              </a:rPr>
              <a:t>, </a:t>
            </a:r>
            <a:r>
              <a:rPr lang="tr-TR" sz="2000" dirty="0" err="1">
                <a:solidFill>
                  <a:srgbClr val="022756"/>
                </a:solidFill>
                <a:latin typeface="Helvetica" pitchFamily="2" charset="0"/>
              </a:rPr>
              <a:t>Ladogana</a:t>
            </a:r>
            <a:r>
              <a:rPr lang="tr-TR" sz="2000" dirty="0">
                <a:solidFill>
                  <a:srgbClr val="022756"/>
                </a:solidFill>
                <a:latin typeface="Helvetica" pitchFamily="2" charset="0"/>
              </a:rPr>
              <a:t>, &amp; </a:t>
            </a:r>
            <a:r>
              <a:rPr lang="tr-TR" sz="2000" dirty="0" err="1">
                <a:solidFill>
                  <a:srgbClr val="022756"/>
                </a:solidFill>
                <a:latin typeface="Helvetica" pitchFamily="2" charset="0"/>
              </a:rPr>
              <a:t>Macchiarulo</a:t>
            </a:r>
            <a:r>
              <a:rPr lang="tr-TR" sz="2000" dirty="0">
                <a:solidFill>
                  <a:srgbClr val="022756"/>
                </a:solidFill>
                <a:latin typeface="Helvetica" pitchFamily="2" charset="0"/>
              </a:rPr>
              <a:t>, 2020)</a:t>
            </a:r>
          </a:p>
          <a:p>
            <a:pPr marL="742950" lvl="1" indent="-285750" algn="just">
              <a:buFont typeface="Arial" panose="020B0604020202020204" pitchFamily="34" charset="0"/>
              <a:buChar char="•"/>
              <a:defRPr/>
            </a:pPr>
            <a:r>
              <a:rPr lang="tr-TR" sz="1600" dirty="0">
                <a:solidFill>
                  <a:srgbClr val="022756"/>
                </a:solidFill>
                <a:latin typeface="Helvetica" pitchFamily="2" charset="0"/>
              </a:rPr>
              <a:t>5535 görüntülü </a:t>
            </a:r>
            <a:r>
              <a:rPr lang="tr-TR" sz="1600" dirty="0" err="1">
                <a:solidFill>
                  <a:srgbClr val="022756"/>
                </a:solidFill>
                <a:latin typeface="Helvetica" pitchFamily="2" charset="0"/>
              </a:rPr>
              <a:t>TrashNet</a:t>
            </a:r>
            <a:r>
              <a:rPr lang="tr-TR" sz="1600" dirty="0">
                <a:solidFill>
                  <a:srgbClr val="022756"/>
                </a:solidFill>
                <a:latin typeface="Helvetica" pitchFamily="2" charset="0"/>
              </a:rPr>
              <a:t> </a:t>
            </a:r>
            <a:r>
              <a:rPr lang="tr-TR" sz="1600" dirty="0" err="1">
                <a:solidFill>
                  <a:srgbClr val="022756"/>
                </a:solidFill>
                <a:latin typeface="Helvetica" pitchFamily="2" charset="0"/>
              </a:rPr>
              <a:t>veriseti</a:t>
            </a:r>
            <a:endParaRPr lang="tr-TR" sz="1600" dirty="0">
              <a:solidFill>
                <a:srgbClr val="022756"/>
              </a:solidFill>
              <a:latin typeface="Helvetica" pitchFamily="2" charset="0"/>
            </a:endParaRPr>
          </a:p>
          <a:p>
            <a:pPr marL="742950" lvl="1" indent="-285750" algn="just">
              <a:buFont typeface="Arial" panose="020B0604020202020204" pitchFamily="34" charset="0"/>
              <a:buChar char="•"/>
              <a:defRPr/>
            </a:pPr>
            <a:r>
              <a:rPr lang="tr-TR" sz="1600" dirty="0">
                <a:solidFill>
                  <a:srgbClr val="022756"/>
                </a:solidFill>
                <a:latin typeface="Helvetica" pitchFamily="2" charset="0"/>
              </a:rPr>
              <a:t>YOLOv3</a:t>
            </a:r>
          </a:p>
          <a:p>
            <a:pPr marL="742950" lvl="1" indent="-285750" algn="just">
              <a:buFont typeface="Arial" panose="020B0604020202020204" pitchFamily="34" charset="0"/>
              <a:buChar char="•"/>
              <a:defRPr/>
            </a:pPr>
            <a:r>
              <a:rPr lang="tr-TR" sz="1600" dirty="0">
                <a:solidFill>
                  <a:srgbClr val="022756"/>
                </a:solidFill>
                <a:latin typeface="Helvetica" pitchFamily="2" charset="0"/>
              </a:rPr>
              <a:t>Dinamik öğrenme	</a:t>
            </a:r>
          </a:p>
          <a:p>
            <a:pPr marL="742950" lvl="1" indent="-285750" algn="just">
              <a:buFont typeface="Arial" panose="020B0604020202020204" pitchFamily="34" charset="0"/>
              <a:buChar char="•"/>
              <a:defRPr/>
            </a:pPr>
            <a:r>
              <a:rPr lang="tr-TR" sz="1600" dirty="0" err="1">
                <a:solidFill>
                  <a:srgbClr val="022756"/>
                </a:solidFill>
                <a:latin typeface="Helvetica" pitchFamily="2" charset="0"/>
              </a:rPr>
              <a:t>Üstüste</a:t>
            </a:r>
            <a:r>
              <a:rPr lang="tr-TR" sz="1600" dirty="0">
                <a:solidFill>
                  <a:srgbClr val="022756"/>
                </a:solidFill>
                <a:latin typeface="Helvetica" pitchFamily="2" charset="0"/>
              </a:rPr>
              <a:t> binen sınırlayıcı kutuların birleştirilmesi </a:t>
            </a:r>
          </a:p>
          <a:p>
            <a:pPr marL="742950" lvl="1" indent="-285750" algn="just">
              <a:buFont typeface="Arial" panose="020B0604020202020204" pitchFamily="34" charset="0"/>
              <a:buChar char="•"/>
              <a:defRPr/>
            </a:pPr>
            <a:r>
              <a:rPr lang="tr-TR" sz="1600" dirty="0">
                <a:solidFill>
                  <a:srgbClr val="022756"/>
                </a:solidFill>
                <a:latin typeface="Helvetica" pitchFamily="2" charset="0"/>
              </a:rPr>
              <a:t>%59 mAP50</a:t>
            </a:r>
          </a:p>
          <a:p>
            <a:pPr marL="285750" lvl="0" indent="-285750" algn="just">
              <a:buFont typeface="Arial" panose="020B0604020202020204" pitchFamily="34" charset="0"/>
              <a:buChar char="•"/>
              <a:defRPr/>
            </a:pPr>
            <a:r>
              <a:rPr lang="fi-FI" sz="2000" dirty="0">
                <a:solidFill>
                  <a:srgbClr val="022756"/>
                </a:solidFill>
                <a:latin typeface="Helvetica" pitchFamily="2" charset="0"/>
              </a:rPr>
              <a:t>(Aral, Keskin, Kaya, &amp; Hacıömeroğlu, 2018)</a:t>
            </a:r>
            <a:endParaRPr lang="tr-TR" sz="2000" dirty="0">
              <a:solidFill>
                <a:srgbClr val="022756"/>
              </a:solidFill>
              <a:latin typeface="Helvetica" pitchFamily="2" charset="0"/>
            </a:endParaRPr>
          </a:p>
          <a:p>
            <a:pPr marL="742950" lvl="1" indent="-285750" algn="just">
              <a:buFont typeface="Arial" panose="020B0604020202020204" pitchFamily="34" charset="0"/>
              <a:buChar char="•"/>
              <a:defRPr/>
            </a:pPr>
            <a:r>
              <a:rPr lang="tr-TR" sz="1600" dirty="0">
                <a:solidFill>
                  <a:srgbClr val="022756"/>
                </a:solidFill>
                <a:latin typeface="Helvetica" pitchFamily="2" charset="0"/>
              </a:rPr>
              <a:t>Densenet121, DenseNet169, INceptionResnetV2, </a:t>
            </a:r>
            <a:r>
              <a:rPr lang="tr-TR" sz="1600" dirty="0" err="1">
                <a:solidFill>
                  <a:srgbClr val="022756"/>
                </a:solidFill>
                <a:latin typeface="Helvetica" pitchFamily="2" charset="0"/>
              </a:rPr>
              <a:t>MobileNet</a:t>
            </a:r>
            <a:r>
              <a:rPr lang="tr-TR" sz="1600" dirty="0">
                <a:solidFill>
                  <a:srgbClr val="022756"/>
                </a:solidFill>
                <a:latin typeface="Helvetica" pitchFamily="2" charset="0"/>
              </a:rPr>
              <a:t> ve </a:t>
            </a:r>
            <a:r>
              <a:rPr lang="tr-TR" sz="1600" dirty="0" err="1">
                <a:solidFill>
                  <a:srgbClr val="022756"/>
                </a:solidFill>
                <a:latin typeface="Helvetica" pitchFamily="2" charset="0"/>
              </a:rPr>
              <a:t>Xception</a:t>
            </a:r>
            <a:endParaRPr lang="tr-TR" sz="1600" dirty="0">
              <a:solidFill>
                <a:srgbClr val="022756"/>
              </a:solidFill>
              <a:latin typeface="Helvetica" pitchFamily="2" charset="0"/>
            </a:endParaRPr>
          </a:p>
          <a:p>
            <a:pPr marL="742950" lvl="1" indent="-285750" algn="just">
              <a:buFont typeface="Arial" panose="020B0604020202020204" pitchFamily="34" charset="0"/>
              <a:buChar char="•"/>
              <a:defRPr/>
            </a:pPr>
            <a:r>
              <a:rPr lang="tr-TR" sz="1600" dirty="0">
                <a:solidFill>
                  <a:srgbClr val="022756"/>
                </a:solidFill>
                <a:latin typeface="Helvetica" pitchFamily="2" charset="0"/>
              </a:rPr>
              <a:t>100-150 </a:t>
            </a:r>
            <a:r>
              <a:rPr lang="tr-TR" sz="1600" dirty="0" err="1">
                <a:solidFill>
                  <a:srgbClr val="022756"/>
                </a:solidFill>
                <a:latin typeface="Helvetica" pitchFamily="2" charset="0"/>
              </a:rPr>
              <a:t>epok</a:t>
            </a:r>
            <a:endParaRPr lang="tr-TR" sz="1600" dirty="0">
              <a:solidFill>
                <a:srgbClr val="022756"/>
              </a:solidFill>
              <a:latin typeface="Helvetica" pitchFamily="2" charset="0"/>
            </a:endParaRPr>
          </a:p>
          <a:p>
            <a:pPr marL="742950" lvl="1" indent="-285750" algn="just">
              <a:buFont typeface="Arial" panose="020B0604020202020204" pitchFamily="34" charset="0"/>
              <a:buChar char="•"/>
              <a:defRPr/>
            </a:pPr>
            <a:r>
              <a:rPr lang="tr-TR" sz="1600" dirty="0">
                <a:solidFill>
                  <a:srgbClr val="022756"/>
                </a:solidFill>
                <a:latin typeface="Helvetica" pitchFamily="2" charset="0"/>
              </a:rPr>
              <a:t>Veri artırma yöntemleri</a:t>
            </a:r>
          </a:p>
          <a:p>
            <a:pPr marL="742950" lvl="1" indent="-285750" algn="just">
              <a:buFont typeface="Arial" panose="020B0604020202020204" pitchFamily="34" charset="0"/>
              <a:buChar char="•"/>
              <a:defRPr/>
            </a:pPr>
            <a:r>
              <a:rPr lang="tr-TR" sz="1600" dirty="0">
                <a:solidFill>
                  <a:srgbClr val="022756"/>
                </a:solidFill>
                <a:latin typeface="Helvetica" pitchFamily="2" charset="0"/>
              </a:rPr>
              <a:t>Densenet121 %95 başarı</a:t>
            </a:r>
          </a:p>
          <a:p>
            <a:pPr marL="742950" lvl="1" indent="-285750" algn="just">
              <a:buFont typeface="Arial" panose="020B0604020202020204" pitchFamily="34" charset="0"/>
              <a:buChar char="•"/>
              <a:defRPr/>
            </a:pPr>
            <a:r>
              <a:rPr lang="tr-TR" sz="1600" dirty="0" err="1">
                <a:solidFill>
                  <a:srgbClr val="022756"/>
                </a:solidFill>
                <a:latin typeface="Helvetica" pitchFamily="2" charset="0"/>
              </a:rPr>
              <a:t>Veriseti</a:t>
            </a:r>
            <a:r>
              <a:rPr lang="tr-TR" sz="1600" dirty="0">
                <a:solidFill>
                  <a:srgbClr val="022756"/>
                </a:solidFill>
                <a:latin typeface="Helvetica" pitchFamily="2" charset="0"/>
              </a:rPr>
              <a:t> önerileri (boyut, iyileştirme)</a:t>
            </a:r>
          </a:p>
          <a:p>
            <a:pPr marL="285750" lvl="0" indent="-285750" algn="just">
              <a:buFont typeface="Arial" panose="020B0604020202020204" pitchFamily="34" charset="0"/>
              <a:buChar char="•"/>
              <a:defRPr/>
            </a:pPr>
            <a:r>
              <a:rPr lang="tr-TR" sz="2000" dirty="0">
                <a:solidFill>
                  <a:srgbClr val="022756"/>
                </a:solidFill>
                <a:latin typeface="Helvetica" pitchFamily="2" charset="0"/>
              </a:rPr>
              <a:t>(Erin, Bingöl, &amp; Boru, 2022)</a:t>
            </a:r>
          </a:p>
          <a:p>
            <a:pPr marL="742950" lvl="1" indent="-285750" algn="just">
              <a:buFont typeface="Arial" panose="020B0604020202020204" pitchFamily="34" charset="0"/>
              <a:buChar char="•"/>
              <a:defRPr/>
            </a:pPr>
            <a:r>
              <a:rPr lang="tr-TR" sz="1600" dirty="0">
                <a:solidFill>
                  <a:srgbClr val="022756"/>
                </a:solidFill>
                <a:latin typeface="Helvetica" pitchFamily="2" charset="0"/>
              </a:rPr>
              <a:t>1974 görüntülü </a:t>
            </a:r>
            <a:r>
              <a:rPr lang="tr-TR" sz="1600" dirty="0" err="1">
                <a:solidFill>
                  <a:srgbClr val="022756"/>
                </a:solidFill>
                <a:latin typeface="Helvetica" pitchFamily="2" charset="0"/>
              </a:rPr>
              <a:t>veriseti</a:t>
            </a:r>
            <a:endParaRPr lang="tr-TR" sz="1600" dirty="0">
              <a:solidFill>
                <a:srgbClr val="022756"/>
              </a:solidFill>
              <a:latin typeface="Helvetica" pitchFamily="2" charset="0"/>
            </a:endParaRPr>
          </a:p>
          <a:p>
            <a:pPr marL="742950" lvl="1" indent="-285750" algn="just">
              <a:buFont typeface="Arial" panose="020B0604020202020204" pitchFamily="34" charset="0"/>
              <a:buChar char="•"/>
              <a:defRPr/>
            </a:pPr>
            <a:r>
              <a:rPr lang="tr-TR" sz="1600" dirty="0">
                <a:solidFill>
                  <a:srgbClr val="022756"/>
                </a:solidFill>
                <a:latin typeface="Helvetica" pitchFamily="2" charset="0"/>
              </a:rPr>
              <a:t>%80-%20 </a:t>
            </a:r>
            <a:r>
              <a:rPr lang="tr-TR" sz="1600" dirty="0" err="1">
                <a:solidFill>
                  <a:srgbClr val="022756"/>
                </a:solidFill>
                <a:latin typeface="Helvetica" pitchFamily="2" charset="0"/>
              </a:rPr>
              <a:t>train</a:t>
            </a:r>
            <a:r>
              <a:rPr lang="tr-TR" sz="1600" dirty="0">
                <a:solidFill>
                  <a:srgbClr val="022756"/>
                </a:solidFill>
                <a:latin typeface="Helvetica" pitchFamily="2" charset="0"/>
              </a:rPr>
              <a:t>-test ayrımı</a:t>
            </a:r>
          </a:p>
          <a:p>
            <a:pPr marL="742950" lvl="1" indent="-285750" algn="just">
              <a:buFont typeface="Arial" panose="020B0604020202020204" pitchFamily="34" charset="0"/>
              <a:buChar char="•"/>
              <a:defRPr/>
            </a:pPr>
            <a:r>
              <a:rPr lang="tr-TR" sz="1600" dirty="0">
                <a:solidFill>
                  <a:srgbClr val="022756"/>
                </a:solidFill>
                <a:latin typeface="Helvetica" pitchFamily="2" charset="0"/>
              </a:rPr>
              <a:t>3D derinlik kamerası,</a:t>
            </a:r>
          </a:p>
          <a:p>
            <a:pPr marL="742950" lvl="1" indent="-285750" algn="just">
              <a:buFont typeface="Arial" panose="020B0604020202020204" pitchFamily="34" charset="0"/>
              <a:buChar char="•"/>
              <a:defRPr/>
            </a:pPr>
            <a:r>
              <a:rPr lang="tr-TR" sz="1600" dirty="0">
                <a:solidFill>
                  <a:srgbClr val="022756"/>
                </a:solidFill>
                <a:latin typeface="Helvetica" pitchFamily="2" charset="0"/>
              </a:rPr>
              <a:t>YOLOv4 ve YOLOv4-tiny</a:t>
            </a:r>
            <a:r>
              <a:rPr lang="tr-TR" sz="2000" dirty="0">
                <a:solidFill>
                  <a:srgbClr val="022756"/>
                </a:solidFill>
                <a:latin typeface="Helvetica" pitchFamily="2" charset="0"/>
              </a:rPr>
              <a:t> </a:t>
            </a:r>
          </a:p>
        </p:txBody>
      </p:sp>
    </p:spTree>
    <p:extLst>
      <p:ext uri="{BB962C8B-B14F-4D97-AF65-F5344CB8AC3E}">
        <p14:creationId xmlns:p14="http://schemas.microsoft.com/office/powerpoint/2010/main" val="365645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6522129-3A3B-9752-BF80-D5855E942B89}"/>
              </a:ext>
            </a:extLst>
          </p:cNvPr>
          <p:cNvSpPr txBox="1"/>
          <p:nvPr/>
        </p:nvSpPr>
        <p:spPr>
          <a:xfrm>
            <a:off x="7659495" y="508464"/>
            <a:ext cx="2605970" cy="430887"/>
          </a:xfrm>
          <a:prstGeom prst="rect">
            <a:avLst/>
          </a:prstGeom>
          <a:noFill/>
        </p:spPr>
        <p:txBody>
          <a:bodyPr wrap="none" rtlCol="0">
            <a:spAutoFit/>
          </a:bodyPr>
          <a:lstStyle/>
          <a:p>
            <a:r>
              <a:rPr lang="tr-TR" sz="2200" b="1" dirty="0">
                <a:solidFill>
                  <a:srgbClr val="FFFFFF"/>
                </a:solidFill>
                <a:latin typeface="Helvetica" panose="020B0604020202020204" pitchFamily="34" charset="0"/>
                <a:cs typeface="Helvetica" panose="020B0604020202020204" pitchFamily="34" charset="0"/>
              </a:rPr>
              <a:t>Çalışmanın Amacı</a:t>
            </a:r>
            <a:endParaRPr lang="tr-TR" sz="2200" dirty="0">
              <a:solidFill>
                <a:schemeClr val="bg1"/>
              </a:solidFill>
              <a:latin typeface="Helvetica" panose="020B0604020202020204" pitchFamily="34" charset="0"/>
              <a:cs typeface="Helvetica" panose="020B0604020202020204" pitchFamily="34" charset="0"/>
            </a:endParaRPr>
          </a:p>
        </p:txBody>
      </p:sp>
      <p:sp>
        <p:nvSpPr>
          <p:cNvPr id="4" name="Metin kutusu 3">
            <a:extLst>
              <a:ext uri="{FF2B5EF4-FFF2-40B4-BE49-F238E27FC236}">
                <a16:creationId xmlns:a16="http://schemas.microsoft.com/office/drawing/2014/main" id="{C703CCB2-0E35-8991-9D71-89519EFF94A8}"/>
              </a:ext>
            </a:extLst>
          </p:cNvPr>
          <p:cNvSpPr txBox="1"/>
          <p:nvPr/>
        </p:nvSpPr>
        <p:spPr>
          <a:xfrm>
            <a:off x="768096" y="2048254"/>
            <a:ext cx="10771632" cy="1631216"/>
          </a:xfrm>
          <a:prstGeom prst="rect">
            <a:avLst/>
          </a:prstGeom>
          <a:noFill/>
        </p:spPr>
        <p:txBody>
          <a:bodyPr wrap="square" rtlCol="0">
            <a:spAutoFit/>
          </a:bodyPr>
          <a:lstStyle/>
          <a:p>
            <a:pPr marL="285750" lvl="0" indent="-285750" algn="just">
              <a:buFont typeface="Arial" panose="020B0604020202020204" pitchFamily="34" charset="0"/>
              <a:buChar char="•"/>
              <a:defRPr/>
            </a:pPr>
            <a:r>
              <a:rPr lang="tr-TR" sz="2000" dirty="0">
                <a:solidFill>
                  <a:srgbClr val="022756"/>
                </a:solidFill>
                <a:latin typeface="Helvetica" pitchFamily="2" charset="0"/>
              </a:rPr>
              <a:t>Çalışmanın amacı, CNN’in tanıtılması, CNN tabanlı popüler YOLO mimarisini kullanan YOLOv5 ve YOLOv8 modeli eğitilip başarı karşılaştırılmasının yapılması, ve daha başarılı sayılan model ile anlık elde edilen görüntülerden atıkları tespit (obje tespiti) edebilen bir uygulamanın ortaya çıkarılmasıdır.</a:t>
            </a:r>
          </a:p>
          <a:p>
            <a:pPr lvl="0" algn="just">
              <a:defRPr/>
            </a:pPr>
            <a:endParaRPr lang="tr-TR" sz="2000" dirty="0">
              <a:solidFill>
                <a:srgbClr val="022756"/>
              </a:solidFill>
              <a:latin typeface="Helvetica" pitchFamily="2" charset="0"/>
            </a:endParaRPr>
          </a:p>
        </p:txBody>
      </p:sp>
    </p:spTree>
    <p:extLst>
      <p:ext uri="{BB962C8B-B14F-4D97-AF65-F5344CB8AC3E}">
        <p14:creationId xmlns:p14="http://schemas.microsoft.com/office/powerpoint/2010/main" val="485269387"/>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3037</TotalTime>
  <Words>2864</Words>
  <Application>Microsoft Office PowerPoint</Application>
  <PresentationFormat>Geniş ekran</PresentationFormat>
  <Paragraphs>436</Paragraphs>
  <Slides>54</Slides>
  <Notes>20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54</vt:i4>
      </vt:variant>
    </vt:vector>
  </HeadingPairs>
  <TitlesOfParts>
    <vt:vector size="59" baseType="lpstr">
      <vt:lpstr>Arial</vt:lpstr>
      <vt:lpstr>Calibri</vt:lpstr>
      <vt:lpstr>Cambria Math</vt:lpstr>
      <vt:lpstr>Helvetica</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asdas adidas</cp:lastModifiedBy>
  <cp:revision>265</cp:revision>
  <dcterms:created xsi:type="dcterms:W3CDTF">2016-12-06T09:19:29Z</dcterms:created>
  <dcterms:modified xsi:type="dcterms:W3CDTF">2024-01-22T11:21:58Z</dcterms:modified>
</cp:coreProperties>
</file>